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753600" cy="7315200"/>
  <p:notesSz cx="6858000" cy="9144000"/>
  <p:embeddedFontLst>
    <p:embeddedFont>
      <p:font typeface="Butler 1" panose="020B0604020202020204" charset="0"/>
      <p:regular r:id="rId13"/>
    </p:embeddedFont>
    <p:embeddedFont>
      <p:font typeface="Butler 2" panose="020B0604020202020204" charset="0"/>
      <p:regular r:id="rId14"/>
    </p:embeddedFont>
    <p:embeddedFont>
      <p:font typeface="Butler 3" panose="020B0604020202020204" charset="0"/>
      <p:regular r:id="rId15"/>
    </p:embeddedFont>
    <p:embeddedFont>
      <p:font typeface="Calibri" panose="020F0502020204030204" pitchFamily="34" charset="0"/>
      <p:regular r:id="rId16"/>
      <p:bold r:id="rId17"/>
      <p:italic r:id="rId18"/>
      <p:boldItalic r:id="rId19"/>
    </p:embeddedFont>
    <p:embeddedFont>
      <p:font typeface="Homemade Apple" panose="020B0604020202020204" charset="0"/>
      <p:regular r:id="rId20"/>
    </p:embeddedFont>
    <p:embeddedFont>
      <p:font typeface="Source Sans Pro 2" panose="020B0604020202020204" charset="0"/>
      <p:regular r:id="rId21"/>
    </p:embeddedFont>
    <p:embeddedFont>
      <p:font typeface="Source Sans Pro 3"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1" d="100"/>
          <a:sy n="101" d="100"/>
        </p:scale>
        <p:origin x="9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14300" y="-114300"/>
            <a:ext cx="9982200" cy="7543800"/>
            <a:chOff x="0" y="0"/>
            <a:chExt cx="13309600" cy="10058400"/>
          </a:xfrm>
        </p:grpSpPr>
        <p:pic>
          <p:nvPicPr>
            <p:cNvPr id="3" name="Picture 3"/>
            <p:cNvPicPr>
              <a:picLocks noChangeAspect="1"/>
            </p:cNvPicPr>
            <p:nvPr/>
          </p:nvPicPr>
          <p:blipFill>
            <a:blip r:embed="rId2">
              <a:alphaModFix amt="50000"/>
            </a:blip>
            <a:srcRect t="39039" b="10579"/>
            <a:stretch>
              <a:fillRect/>
            </a:stretch>
          </p:blipFill>
          <p:spPr>
            <a:xfrm>
              <a:off x="0" y="0"/>
              <a:ext cx="13309600" cy="10058400"/>
            </a:xfrm>
            <a:prstGeom prst="rect">
              <a:avLst/>
            </a:prstGeom>
          </p:spPr>
        </p:pic>
      </p:grpSp>
      <p:grpSp>
        <p:nvGrpSpPr>
          <p:cNvPr id="4" name="Group 4"/>
          <p:cNvGrpSpPr/>
          <p:nvPr/>
        </p:nvGrpSpPr>
        <p:grpSpPr>
          <a:xfrm>
            <a:off x="666750" y="666750"/>
            <a:ext cx="1809750" cy="683578"/>
            <a:chOff x="0" y="0"/>
            <a:chExt cx="2902491" cy="1096328"/>
          </a:xfrm>
        </p:grpSpPr>
        <p:sp>
          <p:nvSpPr>
            <p:cNvPr id="5" name="Freeform 5"/>
            <p:cNvSpPr/>
            <p:nvPr/>
          </p:nvSpPr>
          <p:spPr>
            <a:xfrm>
              <a:off x="0" y="0"/>
              <a:ext cx="2902491" cy="1096328"/>
            </a:xfrm>
            <a:custGeom>
              <a:avLst/>
              <a:gdLst/>
              <a:ahLst/>
              <a:cxnLst/>
              <a:rect l="l" t="t" r="r" b="b"/>
              <a:pathLst>
                <a:path w="2902491" h="1096328">
                  <a:moveTo>
                    <a:pt x="2902491" y="279400"/>
                  </a:moveTo>
                  <a:lnTo>
                    <a:pt x="2902491" y="0"/>
                  </a:lnTo>
                  <a:lnTo>
                    <a:pt x="0" y="0"/>
                  </a:lnTo>
                  <a:lnTo>
                    <a:pt x="0" y="1096328"/>
                  </a:lnTo>
                  <a:lnTo>
                    <a:pt x="2902491" y="1096328"/>
                  </a:lnTo>
                  <a:lnTo>
                    <a:pt x="2902491" y="279400"/>
                  </a:lnTo>
                  <a:close/>
                  <a:moveTo>
                    <a:pt x="2823751" y="279400"/>
                  </a:moveTo>
                  <a:lnTo>
                    <a:pt x="2823751" y="1017588"/>
                  </a:lnTo>
                  <a:lnTo>
                    <a:pt x="78740" y="1017588"/>
                  </a:lnTo>
                  <a:lnTo>
                    <a:pt x="78740" y="78740"/>
                  </a:lnTo>
                  <a:lnTo>
                    <a:pt x="2823751" y="78740"/>
                  </a:lnTo>
                  <a:lnTo>
                    <a:pt x="2823751" y="279400"/>
                  </a:lnTo>
                  <a:close/>
                </a:path>
              </a:pathLst>
            </a:custGeom>
            <a:solidFill>
              <a:srgbClr val="D2B265"/>
            </a:solidFill>
          </p:spPr>
        </p:sp>
      </p:grpSp>
      <p:pic>
        <p:nvPicPr>
          <p:cNvPr id="6" name="Picture 6"/>
          <p:cNvPicPr>
            <a:picLocks noChangeAspect="1"/>
          </p:cNvPicPr>
          <p:nvPr/>
        </p:nvPicPr>
        <p:blipFill>
          <a:blip r:embed="rId3"/>
          <a:srcRect/>
          <a:stretch>
            <a:fillRect/>
          </a:stretch>
        </p:blipFill>
        <p:spPr>
          <a:xfrm>
            <a:off x="4072055" y="431097"/>
            <a:ext cx="1609491" cy="1569254"/>
          </a:xfrm>
          <a:prstGeom prst="rect">
            <a:avLst/>
          </a:prstGeom>
        </p:spPr>
      </p:pic>
      <p:sp>
        <p:nvSpPr>
          <p:cNvPr id="7" name="TextBox 7"/>
          <p:cNvSpPr txBox="1"/>
          <p:nvPr/>
        </p:nvSpPr>
        <p:spPr>
          <a:xfrm>
            <a:off x="838200" y="816178"/>
            <a:ext cx="1543050" cy="384721"/>
          </a:xfrm>
          <a:prstGeom prst="rect">
            <a:avLst/>
          </a:prstGeom>
        </p:spPr>
        <p:txBody>
          <a:bodyPr lIns="0" tIns="0" rIns="0" bIns="0" rtlCol="0" anchor="t">
            <a:spAutoFit/>
          </a:bodyPr>
          <a:lstStyle/>
          <a:p>
            <a:pPr algn="ctr">
              <a:lnSpc>
                <a:spcPts val="1539"/>
              </a:lnSpc>
            </a:pPr>
            <a:r>
              <a:rPr lang="en-US" sz="1400" spc="226" dirty="0">
                <a:solidFill>
                  <a:srgbClr val="FFFFFF"/>
                </a:solidFill>
                <a:latin typeface="Arial" panose="020B0604020202020204" pitchFamily="34" charset="0"/>
                <a:cs typeface="Arial" panose="020B0604020202020204" pitchFamily="34" charset="0"/>
              </a:rPr>
              <a:t>COVID19</a:t>
            </a:r>
            <a:r>
              <a:rPr lang="en-US" sz="1509" spc="226" dirty="0">
                <a:solidFill>
                  <a:srgbClr val="FFFFFF"/>
                </a:solidFill>
                <a:latin typeface="Source Sans Pro 1 Bold"/>
              </a:rPr>
              <a:t> </a:t>
            </a:r>
            <a:r>
              <a:rPr lang="en-US" sz="1400" spc="226" dirty="0">
                <a:solidFill>
                  <a:srgbClr val="FFFFFF"/>
                </a:solidFill>
                <a:latin typeface="Arial" panose="020B0604020202020204" pitchFamily="34" charset="0"/>
                <a:cs typeface="Arial" panose="020B0604020202020204" pitchFamily="34" charset="0"/>
              </a:rPr>
              <a:t>AND BEYOND</a:t>
            </a:r>
          </a:p>
        </p:txBody>
      </p:sp>
      <p:sp>
        <p:nvSpPr>
          <p:cNvPr id="8" name="TextBox 8"/>
          <p:cNvSpPr txBox="1"/>
          <p:nvPr/>
        </p:nvSpPr>
        <p:spPr>
          <a:xfrm>
            <a:off x="2028825" y="3758916"/>
            <a:ext cx="5695950" cy="1091184"/>
          </a:xfrm>
          <a:prstGeom prst="rect">
            <a:avLst/>
          </a:prstGeom>
        </p:spPr>
        <p:txBody>
          <a:bodyPr lIns="0" tIns="0" rIns="0" bIns="0" rtlCol="0" anchor="t">
            <a:spAutoFit/>
          </a:bodyPr>
          <a:lstStyle/>
          <a:p>
            <a:pPr algn="ctr">
              <a:lnSpc>
                <a:spcPts val="7128"/>
              </a:lnSpc>
            </a:pPr>
            <a:r>
              <a:rPr lang="en-US" sz="7200" spc="72" dirty="0">
                <a:solidFill>
                  <a:srgbClr val="D2B265"/>
                </a:solidFill>
                <a:latin typeface="Butler 1"/>
              </a:rPr>
              <a:t>SAFE STAY</a:t>
            </a:r>
          </a:p>
        </p:txBody>
      </p:sp>
      <p:sp>
        <p:nvSpPr>
          <p:cNvPr id="9" name="TextBox 9"/>
          <p:cNvSpPr txBox="1"/>
          <p:nvPr/>
        </p:nvSpPr>
        <p:spPr>
          <a:xfrm>
            <a:off x="1570544" y="2688995"/>
            <a:ext cx="6612512" cy="288036"/>
          </a:xfrm>
          <a:prstGeom prst="rect">
            <a:avLst/>
          </a:prstGeom>
        </p:spPr>
        <p:txBody>
          <a:bodyPr lIns="0" tIns="0" rIns="0" bIns="0" rtlCol="0" anchor="t">
            <a:spAutoFit/>
          </a:bodyPr>
          <a:lstStyle/>
          <a:p>
            <a:pPr algn="ctr">
              <a:lnSpc>
                <a:spcPts val="1962"/>
              </a:lnSpc>
            </a:pPr>
            <a:r>
              <a:rPr lang="en-US" sz="1800" dirty="0">
                <a:solidFill>
                  <a:srgbClr val="FFFFFF"/>
                </a:solidFill>
                <a:latin typeface="Butler 2"/>
              </a:rPr>
              <a:t>Our dedication to your safety</a:t>
            </a:r>
          </a:p>
        </p:txBody>
      </p:sp>
      <p:sp>
        <p:nvSpPr>
          <p:cNvPr id="10" name="TextBox 10"/>
          <p:cNvSpPr txBox="1"/>
          <p:nvPr/>
        </p:nvSpPr>
        <p:spPr>
          <a:xfrm>
            <a:off x="2476500" y="3255058"/>
            <a:ext cx="4804097" cy="436017"/>
          </a:xfrm>
          <a:prstGeom prst="rect">
            <a:avLst/>
          </a:prstGeom>
        </p:spPr>
        <p:txBody>
          <a:bodyPr wrap="square" lIns="0" tIns="0" rIns="0" bIns="0" rtlCol="0" anchor="t">
            <a:spAutoFit/>
          </a:bodyPr>
          <a:lstStyle/>
          <a:p>
            <a:pPr algn="ctr">
              <a:lnSpc>
                <a:spcPts val="3359"/>
              </a:lnSpc>
            </a:pPr>
            <a:r>
              <a:rPr lang="en-US" sz="2400" spc="208" dirty="0">
                <a:solidFill>
                  <a:srgbClr val="FFFFFF"/>
                </a:solidFill>
                <a:latin typeface="Homemade Apple"/>
              </a:rPr>
              <a:t>Have a great time and 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05600" y="1559553"/>
            <a:ext cx="2721900" cy="4996103"/>
            <a:chOff x="0" y="0"/>
            <a:chExt cx="3629200" cy="6661471"/>
          </a:xfrm>
        </p:grpSpPr>
        <p:pic>
          <p:nvPicPr>
            <p:cNvPr id="3" name="Picture 3"/>
            <p:cNvPicPr>
              <a:picLocks noChangeAspect="1"/>
            </p:cNvPicPr>
            <p:nvPr/>
          </p:nvPicPr>
          <p:blipFill>
            <a:blip r:embed="rId2"/>
            <a:srcRect l="26712" t="7627" r="6187"/>
            <a:stretch>
              <a:fillRect/>
            </a:stretch>
          </p:blipFill>
          <p:spPr>
            <a:xfrm>
              <a:off x="0" y="0"/>
              <a:ext cx="3629200" cy="6661471"/>
            </a:xfrm>
            <a:prstGeom prst="rect">
              <a:avLst/>
            </a:prstGeom>
          </p:spPr>
        </p:pic>
      </p:grpSp>
      <p:sp>
        <p:nvSpPr>
          <p:cNvPr id="4" name="TextBox 4"/>
          <p:cNvSpPr txBox="1"/>
          <p:nvPr/>
        </p:nvSpPr>
        <p:spPr>
          <a:xfrm>
            <a:off x="444773" y="423418"/>
            <a:ext cx="2956096" cy="775716"/>
          </a:xfrm>
          <a:prstGeom prst="rect">
            <a:avLst/>
          </a:prstGeom>
        </p:spPr>
        <p:txBody>
          <a:bodyPr lIns="0" tIns="0" rIns="0" bIns="0" rtlCol="0" anchor="t">
            <a:spAutoFit/>
          </a:bodyPr>
          <a:lstStyle/>
          <a:p>
            <a:pPr algn="just">
              <a:lnSpc>
                <a:spcPts val="2771"/>
              </a:lnSpc>
            </a:pPr>
            <a:r>
              <a:rPr lang="en-US" sz="2800" dirty="0">
                <a:solidFill>
                  <a:srgbClr val="D2B265"/>
                </a:solidFill>
                <a:latin typeface="Butler 3"/>
              </a:rPr>
              <a:t>FOOD </a:t>
            </a:r>
          </a:p>
          <a:p>
            <a:pPr algn="just">
              <a:lnSpc>
                <a:spcPts val="2772"/>
              </a:lnSpc>
            </a:pPr>
            <a:r>
              <a:rPr lang="en-US" sz="2799" dirty="0">
                <a:solidFill>
                  <a:srgbClr val="D2B265"/>
                </a:solidFill>
                <a:latin typeface="Butler 3"/>
              </a:rPr>
              <a:t>&amp; BEVERAGE</a:t>
            </a:r>
          </a:p>
        </p:txBody>
      </p:sp>
      <p:sp>
        <p:nvSpPr>
          <p:cNvPr id="5" name="TextBox 5"/>
          <p:cNvSpPr txBox="1"/>
          <p:nvPr/>
        </p:nvSpPr>
        <p:spPr>
          <a:xfrm>
            <a:off x="444773" y="1486553"/>
            <a:ext cx="2727682" cy="5584990"/>
          </a:xfrm>
          <a:prstGeom prst="rect">
            <a:avLst/>
          </a:prstGeom>
        </p:spPr>
        <p:txBody>
          <a:bodyPr lIns="0" tIns="0" rIns="0" bIns="0" rtlCol="0" anchor="t">
            <a:spAutoFit/>
          </a:bodyPr>
          <a:lstStyle/>
          <a:p>
            <a:pPr marL="269875" lvl="1" indent="-134938">
              <a:lnSpc>
                <a:spcPts val="1850"/>
              </a:lnSpc>
              <a:buFont typeface="Arial"/>
              <a:buChar char="•"/>
            </a:pPr>
            <a:r>
              <a:rPr lang="en-US" sz="1250" dirty="0">
                <a:solidFill>
                  <a:srgbClr val="000000"/>
                </a:solidFill>
                <a:latin typeface="Source Sans Pro 3"/>
              </a:rPr>
              <a:t>Seating capacity in the restaurant and our banquet hall have been reduced by more than 50% to ensure a spacious area for our eating guests.</a:t>
            </a:r>
          </a:p>
          <a:p>
            <a:pPr marL="269875" lvl="1" indent="-134938">
              <a:lnSpc>
                <a:spcPts val="1850"/>
              </a:lnSpc>
              <a:buFont typeface="Arial"/>
              <a:buChar char="•"/>
            </a:pPr>
            <a:r>
              <a:rPr lang="en-US" sz="1250" dirty="0">
                <a:solidFill>
                  <a:srgbClr val="000000"/>
                </a:solidFill>
                <a:latin typeface="Source Sans Pro 3"/>
              </a:rPr>
              <a:t>Breakfast is served on buffet. The buffet area has been limited to 10 guests at any one time (floor markings and signage posted) with designated entrance and exit points. By the entrance there is hand-sanitizer and plastic gloves provided for our guests. Bread is served at the table to avoid queuing.</a:t>
            </a:r>
          </a:p>
          <a:p>
            <a:pPr marL="269875" lvl="1" indent="-134938">
              <a:lnSpc>
                <a:spcPts val="1850"/>
              </a:lnSpc>
              <a:buFont typeface="Arial"/>
              <a:buChar char="•"/>
            </a:pPr>
            <a:r>
              <a:rPr lang="en-US" sz="1250" dirty="0">
                <a:solidFill>
                  <a:srgbClr val="000000"/>
                </a:solidFill>
                <a:latin typeface="Source Sans Pro 3"/>
              </a:rPr>
              <a:t>At check-in we allocate breakfast times for our guests and spread them evenly throughout the breakfast opening hours – this ensures a spacious and safe breakfast environment</a:t>
            </a:r>
          </a:p>
          <a:p>
            <a:pPr marL="269875" lvl="1" indent="-134938">
              <a:lnSpc>
                <a:spcPts val="1850"/>
              </a:lnSpc>
              <a:buFont typeface="Arial"/>
              <a:buChar char="•"/>
            </a:pPr>
            <a:r>
              <a:rPr lang="en-US" sz="1250" dirty="0">
                <a:solidFill>
                  <a:srgbClr val="000000"/>
                </a:solidFill>
                <a:latin typeface="Source Sans Pro 3"/>
              </a:rPr>
              <a:t>Breakfast cutlery is folded in napkin-pockets to avoid unnecessary touching.</a:t>
            </a:r>
          </a:p>
          <a:p>
            <a:pPr>
              <a:lnSpc>
                <a:spcPts val="1850"/>
              </a:lnSpc>
            </a:pPr>
            <a:endParaRPr lang="en-US" sz="1250" dirty="0">
              <a:solidFill>
                <a:srgbClr val="000000"/>
              </a:solidFill>
              <a:latin typeface="Source Sans Pro 3"/>
            </a:endParaRPr>
          </a:p>
        </p:txBody>
      </p:sp>
      <p:sp>
        <p:nvSpPr>
          <p:cNvPr id="6" name="TextBox 6"/>
          <p:cNvSpPr txBox="1"/>
          <p:nvPr/>
        </p:nvSpPr>
        <p:spPr>
          <a:xfrm>
            <a:off x="3419919" y="1486553"/>
            <a:ext cx="2727682" cy="5097678"/>
          </a:xfrm>
          <a:prstGeom prst="rect">
            <a:avLst/>
          </a:prstGeom>
        </p:spPr>
        <p:txBody>
          <a:bodyPr lIns="0" tIns="0" rIns="0" bIns="0" rtlCol="0" anchor="t">
            <a:spAutoFit/>
          </a:bodyPr>
          <a:lstStyle/>
          <a:p>
            <a:pPr marL="269875" lvl="1" indent="-134938">
              <a:lnSpc>
                <a:spcPts val="1875"/>
              </a:lnSpc>
              <a:buFont typeface="Arial"/>
              <a:buChar char="•"/>
            </a:pPr>
            <a:r>
              <a:rPr lang="en-US" sz="1250" dirty="0">
                <a:solidFill>
                  <a:srgbClr val="000000"/>
                </a:solidFill>
                <a:latin typeface="Source Sans Pro 3"/>
              </a:rPr>
              <a:t>For our guests who prefer not to eat from our breakfast buffet, we offer breakfast bags to take away to your room, or perhaps to the park in the summertime. Breakfast bags can be booked at check-in.</a:t>
            </a:r>
          </a:p>
          <a:p>
            <a:pPr marL="269875" lvl="1" indent="-134938">
              <a:lnSpc>
                <a:spcPts val="1875"/>
              </a:lnSpc>
              <a:buFont typeface="Arial"/>
              <a:buChar char="•"/>
            </a:pPr>
            <a:r>
              <a:rPr lang="en-US" sz="1250" dirty="0">
                <a:solidFill>
                  <a:srgbClr val="000000"/>
                </a:solidFill>
                <a:latin typeface="Source Sans Pro 3"/>
              </a:rPr>
              <a:t>Thanks to our large spaces we can also set up double buffets if this is required.</a:t>
            </a:r>
          </a:p>
          <a:p>
            <a:pPr marL="269875" lvl="1" indent="-134938">
              <a:lnSpc>
                <a:spcPts val="1875"/>
              </a:lnSpc>
              <a:buFont typeface="Arial"/>
              <a:buChar char="•"/>
            </a:pPr>
            <a:r>
              <a:rPr lang="en-US" sz="1250" dirty="0">
                <a:solidFill>
                  <a:srgbClr val="000000"/>
                </a:solidFill>
                <a:latin typeface="Source Sans Pro 3"/>
              </a:rPr>
              <a:t>Kitchen is equipped with several hand-washing stations, hand-sanitation stations, and plastic gloves </a:t>
            </a:r>
          </a:p>
          <a:p>
            <a:pPr marL="269875" lvl="1" indent="-134938">
              <a:lnSpc>
                <a:spcPts val="1875"/>
              </a:lnSpc>
              <a:buFont typeface="Arial"/>
              <a:buChar char="•"/>
            </a:pPr>
            <a:r>
              <a:rPr lang="en-US" sz="1250" dirty="0">
                <a:solidFill>
                  <a:srgbClr val="000000"/>
                </a:solidFill>
                <a:latin typeface="Source Sans Pro 3"/>
              </a:rPr>
              <a:t>Our kitchen team is trained in hygiene and the kitchen is regularly inspected by relevant authorities.</a:t>
            </a:r>
          </a:p>
          <a:p>
            <a:pPr marL="269875" lvl="1" indent="-134938">
              <a:lnSpc>
                <a:spcPts val="1875"/>
              </a:lnSpc>
              <a:buFont typeface="Arial"/>
              <a:buChar char="•"/>
            </a:pPr>
            <a:r>
              <a:rPr lang="en-US" sz="1250" dirty="0">
                <a:solidFill>
                  <a:srgbClr val="000000"/>
                </a:solidFill>
                <a:latin typeface="Source Sans Pro 3"/>
              </a:rPr>
              <a:t>The food on our menus is available as take away.</a:t>
            </a:r>
          </a:p>
          <a:p>
            <a:pPr marL="269875" lvl="1" indent="-134938">
              <a:lnSpc>
                <a:spcPts val="1875"/>
              </a:lnSpc>
              <a:buFont typeface="Arial"/>
              <a:buChar char="•"/>
            </a:pPr>
            <a:r>
              <a:rPr lang="en-US" sz="1250" dirty="0">
                <a:solidFill>
                  <a:srgbClr val="000000"/>
                </a:solidFill>
                <a:latin typeface="Source Sans Pro 3"/>
              </a:rPr>
              <a:t>Our food suppliers are certified by respective authority regarding hygiene and quality</a:t>
            </a:r>
          </a:p>
        </p:txBody>
      </p:sp>
      <p:pic>
        <p:nvPicPr>
          <p:cNvPr id="7" name="Picture 7"/>
          <p:cNvPicPr>
            <a:picLocks noChangeAspect="1"/>
          </p:cNvPicPr>
          <p:nvPr/>
        </p:nvPicPr>
        <p:blipFill>
          <a:blip r:embed="rId3"/>
          <a:srcRect/>
          <a:stretch>
            <a:fillRect/>
          </a:stretch>
        </p:blipFill>
        <p:spPr>
          <a:xfrm>
            <a:off x="8848606" y="103762"/>
            <a:ext cx="766645" cy="7474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2B26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848606" y="103762"/>
            <a:ext cx="766645" cy="747479"/>
          </a:xfrm>
          <a:prstGeom prst="rect">
            <a:avLst/>
          </a:prstGeom>
        </p:spPr>
      </p:pic>
      <p:pic>
        <p:nvPicPr>
          <p:cNvPr id="3" name="Picture 3"/>
          <p:cNvPicPr>
            <a:picLocks noChangeAspect="1"/>
          </p:cNvPicPr>
          <p:nvPr/>
        </p:nvPicPr>
        <p:blipFill>
          <a:blip r:embed="rId3"/>
          <a:srcRect r="14106"/>
          <a:stretch>
            <a:fillRect/>
          </a:stretch>
        </p:blipFill>
        <p:spPr>
          <a:xfrm>
            <a:off x="-28710" y="-755787"/>
            <a:ext cx="9811020" cy="6425067"/>
          </a:xfrm>
          <a:prstGeom prst="rect">
            <a:avLst/>
          </a:prstGeom>
        </p:spPr>
      </p:pic>
      <p:sp>
        <p:nvSpPr>
          <p:cNvPr id="4" name="TextBox 4"/>
          <p:cNvSpPr txBox="1"/>
          <p:nvPr/>
        </p:nvSpPr>
        <p:spPr>
          <a:xfrm>
            <a:off x="2219607" y="5858284"/>
            <a:ext cx="5924496" cy="942181"/>
          </a:xfrm>
          <a:prstGeom prst="rect">
            <a:avLst/>
          </a:prstGeom>
        </p:spPr>
        <p:txBody>
          <a:bodyPr lIns="0" tIns="0" rIns="0" bIns="0" rtlCol="0" anchor="t">
            <a:spAutoFit/>
          </a:bodyPr>
          <a:lstStyle/>
          <a:p>
            <a:pPr marL="0" lvl="0" indent="0" algn="l">
              <a:lnSpc>
                <a:spcPts val="2520"/>
              </a:lnSpc>
              <a:spcBef>
                <a:spcPct val="0"/>
              </a:spcBef>
            </a:pPr>
            <a:r>
              <a:rPr lang="en-US" sz="1800" dirty="0">
                <a:solidFill>
                  <a:srgbClr val="FFFFFF"/>
                </a:solidFill>
                <a:latin typeface="Butler 3"/>
              </a:rPr>
              <a:t>For more information or</a:t>
            </a:r>
            <a:r>
              <a:rPr lang="en-US" sz="1800" u="none" dirty="0">
                <a:solidFill>
                  <a:srgbClr val="FFFFFF"/>
                </a:solidFill>
                <a:latin typeface="Butler 3"/>
              </a:rPr>
              <a:t> to make a booking please contact: </a:t>
            </a:r>
          </a:p>
          <a:p>
            <a:pPr marL="0" lvl="0" indent="0" algn="l">
              <a:lnSpc>
                <a:spcPts val="2520"/>
              </a:lnSpc>
              <a:spcBef>
                <a:spcPct val="0"/>
              </a:spcBef>
            </a:pPr>
            <a:r>
              <a:rPr lang="en-US" sz="1800" u="none" dirty="0">
                <a:solidFill>
                  <a:srgbClr val="FFFFFF"/>
                </a:solidFill>
                <a:latin typeface="Butler 3"/>
              </a:rPr>
              <a:t>info@orenasslott.com </a:t>
            </a:r>
          </a:p>
          <a:p>
            <a:pPr marL="0" lvl="0" indent="0" algn="l">
              <a:lnSpc>
                <a:spcPts val="2520"/>
              </a:lnSpc>
              <a:spcBef>
                <a:spcPct val="0"/>
              </a:spcBef>
            </a:pPr>
            <a:r>
              <a:rPr lang="en-US" sz="1800" u="none" dirty="0">
                <a:solidFill>
                  <a:srgbClr val="FFFFFF"/>
                </a:solidFill>
                <a:latin typeface="Butler 3"/>
              </a:rPr>
              <a:t>+46 (0)418 451100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982200" cy="7543800"/>
            <a:chOff x="0" y="0"/>
            <a:chExt cx="13309600" cy="10058400"/>
          </a:xfrm>
        </p:grpSpPr>
        <p:pic>
          <p:nvPicPr>
            <p:cNvPr id="3" name="Picture 3"/>
            <p:cNvPicPr>
              <a:picLocks noChangeAspect="1"/>
            </p:cNvPicPr>
            <p:nvPr/>
          </p:nvPicPr>
          <p:blipFill>
            <a:blip r:embed="rId2">
              <a:alphaModFix amt="83000"/>
            </a:blip>
            <a:srcRect t="14837" b="34780"/>
            <a:stretch>
              <a:fillRect/>
            </a:stretch>
          </p:blipFill>
          <p:spPr>
            <a:xfrm>
              <a:off x="0" y="0"/>
              <a:ext cx="13309600" cy="10058400"/>
            </a:xfrm>
            <a:prstGeom prst="rect">
              <a:avLst/>
            </a:prstGeom>
          </p:spPr>
        </p:pic>
      </p:grpSp>
      <p:grpSp>
        <p:nvGrpSpPr>
          <p:cNvPr id="4" name="Group 4"/>
          <p:cNvGrpSpPr/>
          <p:nvPr/>
        </p:nvGrpSpPr>
        <p:grpSpPr>
          <a:xfrm>
            <a:off x="-66675" y="1752599"/>
            <a:ext cx="9886572" cy="3743325"/>
            <a:chOff x="0" y="0"/>
            <a:chExt cx="13182096" cy="4991100"/>
          </a:xfrm>
        </p:grpSpPr>
        <p:sp>
          <p:nvSpPr>
            <p:cNvPr id="5" name="Freeform 5"/>
            <p:cNvSpPr/>
            <p:nvPr/>
          </p:nvSpPr>
          <p:spPr>
            <a:xfrm>
              <a:off x="0" y="0"/>
              <a:ext cx="13182096" cy="4991100"/>
            </a:xfrm>
            <a:custGeom>
              <a:avLst/>
              <a:gdLst/>
              <a:ahLst/>
              <a:cxnLst/>
              <a:rect l="l" t="t" r="r" b="b"/>
              <a:pathLst>
                <a:path w="13182096" h="4991100">
                  <a:moveTo>
                    <a:pt x="0" y="0"/>
                  </a:moveTo>
                  <a:lnTo>
                    <a:pt x="13182096" y="0"/>
                  </a:lnTo>
                  <a:lnTo>
                    <a:pt x="13182096" y="4991100"/>
                  </a:lnTo>
                  <a:lnTo>
                    <a:pt x="0" y="4991100"/>
                  </a:lnTo>
                  <a:close/>
                </a:path>
              </a:pathLst>
            </a:custGeom>
            <a:solidFill>
              <a:srgbClr val="D2B265"/>
            </a:solidFill>
          </p:spPr>
        </p:sp>
      </p:grpSp>
      <p:sp>
        <p:nvSpPr>
          <p:cNvPr id="6" name="TextBox 6"/>
          <p:cNvSpPr txBox="1"/>
          <p:nvPr/>
        </p:nvSpPr>
        <p:spPr>
          <a:xfrm>
            <a:off x="2040153" y="1885951"/>
            <a:ext cx="5901889" cy="433070"/>
          </a:xfrm>
          <a:prstGeom prst="rect">
            <a:avLst/>
          </a:prstGeom>
        </p:spPr>
        <p:txBody>
          <a:bodyPr lIns="0" tIns="0" rIns="0" bIns="0" rtlCol="0" anchor="t">
            <a:spAutoFit/>
          </a:bodyPr>
          <a:lstStyle/>
          <a:p>
            <a:pPr>
              <a:lnSpc>
                <a:spcPts val="2800"/>
              </a:lnSpc>
            </a:pPr>
            <a:r>
              <a:rPr lang="en-US" sz="2800" spc="39" dirty="0">
                <a:solidFill>
                  <a:srgbClr val="FFFFFF"/>
                </a:solidFill>
                <a:latin typeface="Butler 2"/>
              </a:rPr>
              <a:t>WELCOME TO THE NEW NORMAL!</a:t>
            </a:r>
          </a:p>
        </p:txBody>
      </p:sp>
      <p:sp>
        <p:nvSpPr>
          <p:cNvPr id="7" name="TextBox 7"/>
          <p:cNvSpPr txBox="1"/>
          <p:nvPr/>
        </p:nvSpPr>
        <p:spPr>
          <a:xfrm>
            <a:off x="2040153" y="2319021"/>
            <a:ext cx="5503647" cy="3054811"/>
          </a:xfrm>
          <a:prstGeom prst="rect">
            <a:avLst/>
          </a:prstGeom>
        </p:spPr>
        <p:txBody>
          <a:bodyPr wrap="square" lIns="0" tIns="0" rIns="0" bIns="0" rtlCol="0" anchor="t">
            <a:spAutoFit/>
          </a:bodyPr>
          <a:lstStyle/>
          <a:p>
            <a:pPr>
              <a:lnSpc>
                <a:spcPts val="1584"/>
              </a:lnSpc>
            </a:pPr>
            <a:r>
              <a:rPr lang="en-US" sz="1200" dirty="0">
                <a:solidFill>
                  <a:srgbClr val="FFFFFF"/>
                </a:solidFill>
                <a:latin typeface="Source Sans Pro 2"/>
              </a:rPr>
              <a:t>At Örenäs </a:t>
            </a:r>
            <a:r>
              <a:rPr lang="en-US" sz="1200" dirty="0" err="1">
                <a:solidFill>
                  <a:srgbClr val="FFFFFF"/>
                </a:solidFill>
                <a:latin typeface="Source Sans Pro 2"/>
              </a:rPr>
              <a:t>Slott</a:t>
            </a:r>
            <a:r>
              <a:rPr lang="en-US" sz="1200" dirty="0">
                <a:solidFill>
                  <a:srgbClr val="FFFFFF"/>
                </a:solidFill>
                <a:latin typeface="Source Sans Pro 2"/>
              </a:rPr>
              <a:t>, our priority is the safety and wellbeing of our guests and team members. Besides our regular high service standards and the authority's recommendations, we have created our own reinforced guidelines summarized in this brochure. Our secluded, beautiful surroundings further give our guests possibilities for a relaxing, comfortable, and Safe Stay. </a:t>
            </a:r>
          </a:p>
          <a:p>
            <a:endParaRPr lang="en-US" sz="1200" dirty="0">
              <a:solidFill>
                <a:srgbClr val="FFFFFF"/>
              </a:solidFill>
              <a:latin typeface="Source Sans Pro 2"/>
            </a:endParaRPr>
          </a:p>
          <a:p>
            <a:pPr>
              <a:lnSpc>
                <a:spcPts val="1584"/>
              </a:lnSpc>
            </a:pPr>
            <a:r>
              <a:rPr lang="en-US" sz="1200" dirty="0">
                <a:solidFill>
                  <a:srgbClr val="FFFFFF"/>
                </a:solidFill>
                <a:latin typeface="Source Sans Pro 2"/>
              </a:rPr>
              <a:t>We hope this can reassure you about our dedication to make your meetings and your stay here as safe and as pleasant as possible. </a:t>
            </a:r>
          </a:p>
          <a:p>
            <a:endParaRPr lang="en-US" sz="1200" dirty="0">
              <a:solidFill>
                <a:srgbClr val="FFFFFF"/>
              </a:solidFill>
              <a:latin typeface="Source Sans Pro 2"/>
            </a:endParaRPr>
          </a:p>
          <a:p>
            <a:pPr>
              <a:lnSpc>
                <a:spcPts val="1584"/>
              </a:lnSpc>
            </a:pPr>
            <a:r>
              <a:rPr lang="en-US" sz="1200" dirty="0">
                <a:solidFill>
                  <a:srgbClr val="FFFFFF"/>
                </a:solidFill>
                <a:latin typeface="Source Sans Pro 2"/>
              </a:rPr>
              <a:t>Looking forward to welcoming you to our hotel soon.</a:t>
            </a:r>
          </a:p>
          <a:p>
            <a:endParaRPr lang="en-US" sz="1200" dirty="0">
              <a:solidFill>
                <a:srgbClr val="FFFFFF"/>
              </a:solidFill>
              <a:latin typeface="Source Sans Pro 2"/>
            </a:endParaRPr>
          </a:p>
          <a:p>
            <a:pPr>
              <a:lnSpc>
                <a:spcPts val="1650"/>
              </a:lnSpc>
            </a:pPr>
            <a:r>
              <a:rPr lang="en-US" sz="1250" dirty="0">
                <a:solidFill>
                  <a:srgbClr val="FFFFFF"/>
                </a:solidFill>
                <a:latin typeface="Source Sans Pro 2"/>
              </a:rPr>
              <a:t>Mikael Petersson</a:t>
            </a:r>
          </a:p>
          <a:p>
            <a:pPr>
              <a:lnSpc>
                <a:spcPts val="1650"/>
              </a:lnSpc>
            </a:pPr>
            <a:r>
              <a:rPr lang="en-US" sz="1250" dirty="0">
                <a:solidFill>
                  <a:srgbClr val="FFFFFF"/>
                </a:solidFill>
                <a:latin typeface="Source Sans Pro 2"/>
              </a:rPr>
              <a:t>CEO, Örenäs </a:t>
            </a:r>
            <a:r>
              <a:rPr lang="en-US" sz="1250" dirty="0" err="1">
                <a:solidFill>
                  <a:srgbClr val="FFFFFF"/>
                </a:solidFill>
                <a:latin typeface="Source Sans Pro 2"/>
              </a:rPr>
              <a:t>Slott</a:t>
            </a:r>
            <a:endParaRPr lang="en-US" sz="1250" dirty="0">
              <a:solidFill>
                <a:srgbClr val="FFFFFF"/>
              </a:solidFill>
              <a:latin typeface="Source Sans Pro 2"/>
            </a:endParaRPr>
          </a:p>
          <a:p>
            <a:pPr>
              <a:lnSpc>
                <a:spcPts val="1650"/>
              </a:lnSpc>
            </a:pPr>
            <a:r>
              <a:rPr lang="en-US" sz="1100" i="1" dirty="0">
                <a:solidFill>
                  <a:srgbClr val="FFFFFF"/>
                </a:solidFill>
                <a:latin typeface="Source Sans Pro 2"/>
              </a:rPr>
              <a:t>Note that the content of the brochure can be changed over time in accordance with the situation and authorities' recommendations and restrictions</a:t>
            </a:r>
          </a:p>
        </p:txBody>
      </p:sp>
      <p:pic>
        <p:nvPicPr>
          <p:cNvPr id="8" name="Picture 8"/>
          <p:cNvPicPr>
            <a:picLocks noChangeAspect="1"/>
          </p:cNvPicPr>
          <p:nvPr/>
        </p:nvPicPr>
        <p:blipFill>
          <a:blip r:embed="rId3"/>
          <a:srcRect/>
          <a:stretch>
            <a:fillRect/>
          </a:stretch>
        </p:blipFill>
        <p:spPr>
          <a:xfrm>
            <a:off x="8848606" y="103762"/>
            <a:ext cx="766645" cy="7474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2B26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9753600" cy="5486400"/>
          </a:xfrm>
          <a:prstGeom prst="rect">
            <a:avLst/>
          </a:prstGeom>
        </p:spPr>
      </p:pic>
      <p:sp>
        <p:nvSpPr>
          <p:cNvPr id="3" name="TextBox 3"/>
          <p:cNvSpPr txBox="1"/>
          <p:nvPr/>
        </p:nvSpPr>
        <p:spPr>
          <a:xfrm>
            <a:off x="2555461" y="5776933"/>
            <a:ext cx="4642678" cy="973455"/>
          </a:xfrm>
          <a:prstGeom prst="rect">
            <a:avLst/>
          </a:prstGeom>
        </p:spPr>
        <p:txBody>
          <a:bodyPr lIns="0" tIns="0" rIns="0" bIns="0" rtlCol="0" anchor="t">
            <a:spAutoFit/>
          </a:bodyPr>
          <a:lstStyle/>
          <a:p>
            <a:pPr marL="0" lvl="0" indent="0" algn="l">
              <a:lnSpc>
                <a:spcPts val="2520"/>
              </a:lnSpc>
              <a:spcBef>
                <a:spcPct val="0"/>
              </a:spcBef>
            </a:pPr>
            <a:r>
              <a:rPr lang="en-US" sz="1800" dirty="0">
                <a:solidFill>
                  <a:srgbClr val="FFFFFF"/>
                </a:solidFill>
                <a:latin typeface="Butler 3"/>
              </a:rPr>
              <a:t>Our</a:t>
            </a:r>
            <a:r>
              <a:rPr lang="en-US" sz="1800" u="none" dirty="0">
                <a:solidFill>
                  <a:srgbClr val="FFFFFF"/>
                </a:solidFill>
                <a:latin typeface="Butler 3"/>
              </a:rPr>
              <a:t> secluded, beautiful surroundings further give our guests possibilities for a relaxing, comfortable, and Safe Stay.</a:t>
            </a:r>
          </a:p>
        </p:txBody>
      </p:sp>
      <p:pic>
        <p:nvPicPr>
          <p:cNvPr id="4" name="Picture 4"/>
          <p:cNvPicPr>
            <a:picLocks noChangeAspect="1"/>
          </p:cNvPicPr>
          <p:nvPr/>
        </p:nvPicPr>
        <p:blipFill>
          <a:blip r:embed="rId3"/>
          <a:srcRect/>
          <a:stretch>
            <a:fillRect/>
          </a:stretch>
        </p:blipFill>
        <p:spPr>
          <a:xfrm>
            <a:off x="8848606" y="103762"/>
            <a:ext cx="766645" cy="7474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4773" y="423418"/>
            <a:ext cx="2956096" cy="1126236"/>
          </a:xfrm>
          <a:prstGeom prst="rect">
            <a:avLst/>
          </a:prstGeom>
        </p:spPr>
        <p:txBody>
          <a:bodyPr lIns="0" tIns="0" rIns="0" bIns="0" rtlCol="0" anchor="t">
            <a:spAutoFit/>
          </a:bodyPr>
          <a:lstStyle/>
          <a:p>
            <a:pPr algn="just">
              <a:lnSpc>
                <a:spcPts val="2772"/>
              </a:lnSpc>
            </a:pPr>
            <a:r>
              <a:rPr lang="en-US" sz="2800" dirty="0">
                <a:solidFill>
                  <a:srgbClr val="D2B265"/>
                </a:solidFill>
                <a:latin typeface="Butler 3"/>
              </a:rPr>
              <a:t>SOCIAL DISTANCING </a:t>
            </a:r>
          </a:p>
          <a:p>
            <a:pPr algn="just">
              <a:lnSpc>
                <a:spcPts val="2772"/>
              </a:lnSpc>
            </a:pPr>
            <a:r>
              <a:rPr lang="en-US" sz="2800" dirty="0">
                <a:solidFill>
                  <a:srgbClr val="D2B265"/>
                </a:solidFill>
                <a:latin typeface="Butler 3"/>
              </a:rPr>
              <a:t>&amp; PUBLIC AREAS</a:t>
            </a:r>
          </a:p>
        </p:txBody>
      </p:sp>
      <p:sp>
        <p:nvSpPr>
          <p:cNvPr id="3" name="TextBox 3"/>
          <p:cNvSpPr txBox="1"/>
          <p:nvPr/>
        </p:nvSpPr>
        <p:spPr>
          <a:xfrm>
            <a:off x="3676852" y="1603535"/>
            <a:ext cx="2727682" cy="5097678"/>
          </a:xfrm>
          <a:prstGeom prst="rect">
            <a:avLst/>
          </a:prstGeom>
        </p:spPr>
        <p:txBody>
          <a:bodyPr lIns="0" tIns="0" rIns="0" bIns="0" rtlCol="0" anchor="t">
            <a:spAutoFit/>
          </a:bodyPr>
          <a:lstStyle/>
          <a:p>
            <a:pPr marL="269875" lvl="1" indent="-134938">
              <a:lnSpc>
                <a:spcPts val="1850"/>
              </a:lnSpc>
              <a:buFont typeface="Arial"/>
              <a:buChar char="•"/>
            </a:pPr>
            <a:r>
              <a:rPr lang="en-US" sz="1250" dirty="0">
                <a:solidFill>
                  <a:srgbClr val="000000"/>
                </a:solidFill>
                <a:latin typeface="Source Sans Pro 3"/>
              </a:rPr>
              <a:t>We have seven acres of beautiful castle park surrounding our hotel, which allows for easy and relaxing social distancing and a safe time together. </a:t>
            </a:r>
          </a:p>
          <a:p>
            <a:pPr marL="269875" lvl="1" indent="-134938">
              <a:lnSpc>
                <a:spcPts val="1850"/>
              </a:lnSpc>
              <a:buFont typeface="Arial"/>
              <a:buChar char="•"/>
            </a:pPr>
            <a:r>
              <a:rPr lang="en-US" sz="1250" dirty="0">
                <a:solidFill>
                  <a:srgbClr val="000000"/>
                </a:solidFill>
                <a:latin typeface="Source Sans Pro 3"/>
              </a:rPr>
              <a:t>Our car park is large and spacious, allowing for easy access in and out of our facilities. </a:t>
            </a:r>
          </a:p>
          <a:p>
            <a:pPr marL="269875" lvl="1" indent="-134938">
              <a:lnSpc>
                <a:spcPts val="1850"/>
              </a:lnSpc>
              <a:buFont typeface="Arial"/>
              <a:buChar char="•"/>
            </a:pPr>
            <a:r>
              <a:rPr lang="en-US" sz="1250" dirty="0">
                <a:solidFill>
                  <a:srgbClr val="000000"/>
                </a:solidFill>
                <a:latin typeface="Source Sans Pro 3"/>
              </a:rPr>
              <a:t>All entrance points to our buildings have stations with hand-sanitizers.</a:t>
            </a:r>
          </a:p>
          <a:p>
            <a:pPr marL="269875" lvl="1" indent="-134938">
              <a:lnSpc>
                <a:spcPts val="1850"/>
              </a:lnSpc>
              <a:buFont typeface="Arial"/>
              <a:buChar char="•"/>
            </a:pPr>
            <a:r>
              <a:rPr lang="en-US" sz="1250" dirty="0">
                <a:solidFill>
                  <a:srgbClr val="000000"/>
                </a:solidFill>
                <a:latin typeface="Source Sans Pro 3"/>
              </a:rPr>
              <a:t> We have clear signage and floor markings in each building promoting social distancing and hygiene.</a:t>
            </a:r>
          </a:p>
          <a:p>
            <a:pPr marL="269875" lvl="1" indent="-134938">
              <a:lnSpc>
                <a:spcPts val="1850"/>
              </a:lnSpc>
              <a:buFont typeface="Arial"/>
              <a:buChar char="•"/>
            </a:pPr>
            <a:r>
              <a:rPr lang="en-US" sz="1250" dirty="0">
                <a:solidFill>
                  <a:srgbClr val="000000"/>
                </a:solidFill>
                <a:latin typeface="Source Sans Pro 3"/>
              </a:rPr>
              <a:t>Our guest lifts are prioritized for our guests with accessibility needs, have clear signage of maximum number of guests, and are regularly cleaned. Outside lifts we provide hand-sanitizers.</a:t>
            </a:r>
          </a:p>
          <a:p>
            <a:pPr marL="269875" lvl="1" indent="-134938">
              <a:lnSpc>
                <a:spcPts val="1850"/>
              </a:lnSpc>
              <a:buFont typeface="Arial"/>
              <a:buChar char="•"/>
            </a:pPr>
            <a:r>
              <a:rPr lang="en-US" sz="1250" dirty="0">
                <a:solidFill>
                  <a:srgbClr val="000000"/>
                </a:solidFill>
                <a:latin typeface="Source Sans Pro 3"/>
              </a:rPr>
              <a:t>All public toilets have hand-sanitizer available and are cleaned regularly. </a:t>
            </a:r>
          </a:p>
        </p:txBody>
      </p:sp>
      <p:sp>
        <p:nvSpPr>
          <p:cNvPr id="4" name="TextBox 4"/>
          <p:cNvSpPr txBox="1"/>
          <p:nvPr/>
        </p:nvSpPr>
        <p:spPr>
          <a:xfrm>
            <a:off x="6680517" y="1603535"/>
            <a:ext cx="2727682" cy="4366708"/>
          </a:xfrm>
          <a:prstGeom prst="rect">
            <a:avLst/>
          </a:prstGeom>
        </p:spPr>
        <p:txBody>
          <a:bodyPr lIns="0" tIns="0" rIns="0" bIns="0" rtlCol="0" anchor="t">
            <a:spAutoFit/>
          </a:bodyPr>
          <a:lstStyle/>
          <a:p>
            <a:pPr marL="269875" lvl="1" indent="-134938">
              <a:lnSpc>
                <a:spcPts val="1875"/>
              </a:lnSpc>
              <a:buFont typeface="Arial"/>
              <a:buChar char="•"/>
            </a:pPr>
            <a:r>
              <a:rPr lang="en-US" sz="1250" dirty="0">
                <a:solidFill>
                  <a:srgbClr val="000000"/>
                </a:solidFill>
                <a:latin typeface="Source Sans Pro 3"/>
              </a:rPr>
              <a:t>Outside public toilets, signage is posted stating maximum number of guests at the same time.</a:t>
            </a:r>
          </a:p>
          <a:p>
            <a:pPr marL="269875" lvl="1" indent="-134938">
              <a:lnSpc>
                <a:spcPts val="1875"/>
              </a:lnSpc>
              <a:buFont typeface="Arial"/>
              <a:buChar char="•"/>
            </a:pPr>
            <a:r>
              <a:rPr lang="en-US" sz="1250" dirty="0">
                <a:solidFill>
                  <a:srgbClr val="000000"/>
                </a:solidFill>
                <a:latin typeface="Source Sans Pro 3"/>
              </a:rPr>
              <a:t>Group registrations are allocated to separate areas to limit crossover between events.</a:t>
            </a:r>
          </a:p>
          <a:p>
            <a:pPr marL="269875" lvl="1" indent="-134938">
              <a:lnSpc>
                <a:spcPts val="1875"/>
              </a:lnSpc>
              <a:buFont typeface="Arial"/>
              <a:buChar char="•"/>
            </a:pPr>
            <a:r>
              <a:rPr lang="en-US" sz="1250" dirty="0">
                <a:solidFill>
                  <a:srgbClr val="000000"/>
                </a:solidFill>
                <a:latin typeface="Source Sans Pro 3"/>
              </a:rPr>
              <a:t>Our public areas are spacious in all buildings, and if required we have large outdoor spaces that can be used for waiting &amp; mingling without overcrowding.</a:t>
            </a:r>
          </a:p>
          <a:p>
            <a:pPr marL="269875" lvl="1" indent="-134938">
              <a:lnSpc>
                <a:spcPts val="1875"/>
              </a:lnSpc>
              <a:buFont typeface="Arial"/>
              <a:buChar char="•"/>
            </a:pPr>
            <a:r>
              <a:rPr lang="en-US" sz="1250" dirty="0">
                <a:solidFill>
                  <a:srgbClr val="000000"/>
                </a:solidFill>
                <a:latin typeface="Source Sans Pro 3"/>
              </a:rPr>
              <a:t>First Aid kits are available in all buildings. Defibrillator is available by the reception in the hotel building.</a:t>
            </a:r>
          </a:p>
          <a:p>
            <a:pPr marL="269875" lvl="1" indent="-134938">
              <a:lnSpc>
                <a:spcPts val="1875"/>
              </a:lnSpc>
              <a:buFont typeface="Arial"/>
              <a:buChar char="•"/>
            </a:pPr>
            <a:r>
              <a:rPr lang="en-US" sz="1250" dirty="0">
                <a:solidFill>
                  <a:srgbClr val="000000"/>
                </a:solidFill>
                <a:latin typeface="Source Sans Pro 3"/>
              </a:rPr>
              <a:t>Staff is regularly trained in fire procedures and CPR. We have also introduced specialized training in hygiene.</a:t>
            </a:r>
          </a:p>
        </p:txBody>
      </p:sp>
      <p:grpSp>
        <p:nvGrpSpPr>
          <p:cNvPr id="5" name="Group 5"/>
          <p:cNvGrpSpPr/>
          <p:nvPr/>
        </p:nvGrpSpPr>
        <p:grpSpPr>
          <a:xfrm>
            <a:off x="444773" y="1603535"/>
            <a:ext cx="2956096" cy="4996103"/>
            <a:chOff x="0" y="0"/>
            <a:chExt cx="3941462" cy="6661471"/>
          </a:xfrm>
        </p:grpSpPr>
        <p:pic>
          <p:nvPicPr>
            <p:cNvPr id="6" name="Picture 6"/>
            <p:cNvPicPr>
              <a:picLocks noChangeAspect="1"/>
            </p:cNvPicPr>
            <p:nvPr/>
          </p:nvPicPr>
          <p:blipFill>
            <a:blip r:embed="rId2"/>
            <a:srcRect l="25293" r="41424"/>
            <a:stretch>
              <a:fillRect/>
            </a:stretch>
          </p:blipFill>
          <p:spPr>
            <a:xfrm>
              <a:off x="0" y="0"/>
              <a:ext cx="3941462" cy="6661471"/>
            </a:xfrm>
            <a:prstGeom prst="rect">
              <a:avLst/>
            </a:prstGeom>
          </p:spPr>
        </p:pic>
      </p:grpSp>
      <p:pic>
        <p:nvPicPr>
          <p:cNvPr id="7" name="Picture 7"/>
          <p:cNvPicPr>
            <a:picLocks noChangeAspect="1"/>
          </p:cNvPicPr>
          <p:nvPr/>
        </p:nvPicPr>
        <p:blipFill>
          <a:blip r:embed="rId3"/>
          <a:srcRect/>
          <a:stretch>
            <a:fillRect/>
          </a:stretch>
        </p:blipFill>
        <p:spPr>
          <a:xfrm>
            <a:off x="8848606" y="103762"/>
            <a:ext cx="766645" cy="7474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4773" y="1726447"/>
            <a:ext cx="2956096" cy="4996103"/>
            <a:chOff x="0" y="0"/>
            <a:chExt cx="3941462" cy="6661471"/>
          </a:xfrm>
        </p:grpSpPr>
        <p:pic>
          <p:nvPicPr>
            <p:cNvPr id="3" name="Picture 3"/>
            <p:cNvPicPr>
              <a:picLocks noChangeAspect="1"/>
            </p:cNvPicPr>
            <p:nvPr/>
          </p:nvPicPr>
          <p:blipFill>
            <a:blip r:embed="rId2"/>
            <a:srcRect l="17612" t="4948" r="7400"/>
            <a:stretch>
              <a:fillRect/>
            </a:stretch>
          </p:blipFill>
          <p:spPr>
            <a:xfrm>
              <a:off x="0" y="0"/>
              <a:ext cx="3941462" cy="6661471"/>
            </a:xfrm>
            <a:prstGeom prst="rect">
              <a:avLst/>
            </a:prstGeom>
          </p:spPr>
        </p:pic>
      </p:grpSp>
      <p:sp>
        <p:nvSpPr>
          <p:cNvPr id="4" name="TextBox 4"/>
          <p:cNvSpPr txBox="1"/>
          <p:nvPr/>
        </p:nvSpPr>
        <p:spPr>
          <a:xfrm>
            <a:off x="444773" y="423418"/>
            <a:ext cx="2956096" cy="775716"/>
          </a:xfrm>
          <a:prstGeom prst="rect">
            <a:avLst/>
          </a:prstGeom>
        </p:spPr>
        <p:txBody>
          <a:bodyPr lIns="0" tIns="0" rIns="0" bIns="0" rtlCol="0" anchor="t">
            <a:spAutoFit/>
          </a:bodyPr>
          <a:lstStyle/>
          <a:p>
            <a:pPr algn="just">
              <a:lnSpc>
                <a:spcPts val="2771"/>
              </a:lnSpc>
            </a:pPr>
            <a:r>
              <a:rPr lang="en-US" sz="2800" dirty="0">
                <a:solidFill>
                  <a:srgbClr val="D2B265"/>
                </a:solidFill>
                <a:latin typeface="Butler 3"/>
              </a:rPr>
              <a:t>RECEPTION </a:t>
            </a:r>
          </a:p>
          <a:p>
            <a:pPr algn="just">
              <a:lnSpc>
                <a:spcPts val="2772"/>
              </a:lnSpc>
            </a:pPr>
            <a:r>
              <a:rPr lang="en-US" sz="2800" dirty="0">
                <a:solidFill>
                  <a:srgbClr val="D2B265"/>
                </a:solidFill>
                <a:latin typeface="Butler 3"/>
              </a:rPr>
              <a:t>&amp; LOBBY AREA</a:t>
            </a:r>
          </a:p>
        </p:txBody>
      </p:sp>
      <p:sp>
        <p:nvSpPr>
          <p:cNvPr id="5" name="TextBox 5"/>
          <p:cNvSpPr txBox="1"/>
          <p:nvPr/>
        </p:nvSpPr>
        <p:spPr>
          <a:xfrm>
            <a:off x="3676853" y="1697872"/>
            <a:ext cx="2727682" cy="5584990"/>
          </a:xfrm>
          <a:prstGeom prst="rect">
            <a:avLst/>
          </a:prstGeom>
        </p:spPr>
        <p:txBody>
          <a:bodyPr lIns="0" tIns="0" rIns="0" bIns="0" rtlCol="0" anchor="t">
            <a:spAutoFit/>
          </a:bodyPr>
          <a:lstStyle/>
          <a:p>
            <a:pPr marL="269875" lvl="1" indent="-134938">
              <a:lnSpc>
                <a:spcPts val="1850"/>
              </a:lnSpc>
              <a:buFont typeface="Arial"/>
              <a:buChar char="•"/>
            </a:pPr>
            <a:r>
              <a:rPr lang="en-US" sz="1250" dirty="0">
                <a:solidFill>
                  <a:srgbClr val="000000"/>
                </a:solidFill>
                <a:latin typeface="Source Sans Pro 3"/>
              </a:rPr>
              <a:t>We provide hand-sanitizing stations for all guests by all entrance points of the hotel.</a:t>
            </a:r>
          </a:p>
          <a:p>
            <a:pPr marL="269875" lvl="1" indent="-134938">
              <a:lnSpc>
                <a:spcPts val="1850"/>
              </a:lnSpc>
              <a:buFont typeface="Arial"/>
              <a:buChar char="•"/>
            </a:pPr>
            <a:r>
              <a:rPr lang="en-US" sz="1250" dirty="0">
                <a:solidFill>
                  <a:srgbClr val="000000"/>
                </a:solidFill>
                <a:latin typeface="Source Sans Pro 3"/>
              </a:rPr>
              <a:t>Our reception team cleans and sanitizes the reception desk on regular basis.</a:t>
            </a:r>
          </a:p>
          <a:p>
            <a:pPr marL="269875" lvl="1" indent="-134938">
              <a:lnSpc>
                <a:spcPts val="1850"/>
              </a:lnSpc>
              <a:buFont typeface="Arial"/>
              <a:buChar char="•"/>
            </a:pPr>
            <a:r>
              <a:rPr lang="en-US" sz="1250" dirty="0">
                <a:solidFill>
                  <a:srgbClr val="000000"/>
                </a:solidFill>
                <a:latin typeface="Source Sans Pro 3"/>
              </a:rPr>
              <a:t>We utilize UV Light Disinfectant Box with CE Certification to disinfect our key cards and pens. This box can also be used by our guests to sterilize their phones etc.</a:t>
            </a:r>
          </a:p>
          <a:p>
            <a:pPr marL="269875" lvl="1" indent="-134938">
              <a:lnSpc>
                <a:spcPts val="1850"/>
              </a:lnSpc>
              <a:buFont typeface="Arial"/>
              <a:buChar char="•"/>
            </a:pPr>
            <a:r>
              <a:rPr lang="en-US" sz="1250" dirty="0">
                <a:solidFill>
                  <a:srgbClr val="000000"/>
                </a:solidFill>
                <a:latin typeface="Source Sans Pro 3"/>
              </a:rPr>
              <a:t>Reception is fitted with plastic screen between our receptionists and our guests.</a:t>
            </a:r>
          </a:p>
          <a:p>
            <a:pPr marL="269875" lvl="1" indent="-134938">
              <a:lnSpc>
                <a:spcPts val="1850"/>
              </a:lnSpc>
              <a:buFont typeface="Arial"/>
              <a:buChar char="•"/>
            </a:pPr>
            <a:r>
              <a:rPr lang="en-US" sz="1250" dirty="0">
                <a:solidFill>
                  <a:srgbClr val="000000"/>
                </a:solidFill>
                <a:latin typeface="Source Sans Pro 3"/>
              </a:rPr>
              <a:t>Our hotel is cashless to avoid unnecessary contact points.</a:t>
            </a:r>
          </a:p>
          <a:p>
            <a:pPr marL="269875" lvl="1" indent="-134938">
              <a:lnSpc>
                <a:spcPts val="1850"/>
              </a:lnSpc>
              <a:buFont typeface="Arial"/>
              <a:buChar char="•"/>
            </a:pPr>
            <a:r>
              <a:rPr lang="en-US" sz="1250" dirty="0">
                <a:solidFill>
                  <a:srgbClr val="000000"/>
                </a:solidFill>
                <a:latin typeface="Source Sans Pro 3"/>
              </a:rPr>
              <a:t>Card payment devices are wiped down regularly with antibacterial wipes.</a:t>
            </a:r>
          </a:p>
          <a:p>
            <a:pPr marL="269875" lvl="1" indent="-134938">
              <a:lnSpc>
                <a:spcPts val="1850"/>
              </a:lnSpc>
              <a:buFont typeface="Arial"/>
              <a:buChar char="•"/>
            </a:pPr>
            <a:r>
              <a:rPr lang="en-US" sz="1250" dirty="0">
                <a:solidFill>
                  <a:srgbClr val="000000"/>
                </a:solidFill>
                <a:latin typeface="Source Sans Pro 3"/>
              </a:rPr>
              <a:t>Our Housekeeping team cleans the lobby area regularly, with focus on door handles, buttons, bannisters, and other areas of contact.</a:t>
            </a:r>
          </a:p>
        </p:txBody>
      </p:sp>
      <p:sp>
        <p:nvSpPr>
          <p:cNvPr id="6" name="TextBox 6"/>
          <p:cNvSpPr txBox="1"/>
          <p:nvPr/>
        </p:nvSpPr>
        <p:spPr>
          <a:xfrm>
            <a:off x="6680518" y="1697872"/>
            <a:ext cx="2727682" cy="5584990"/>
          </a:xfrm>
          <a:prstGeom prst="rect">
            <a:avLst/>
          </a:prstGeom>
        </p:spPr>
        <p:txBody>
          <a:bodyPr lIns="0" tIns="0" rIns="0" bIns="0" rtlCol="0" anchor="t">
            <a:spAutoFit/>
          </a:bodyPr>
          <a:lstStyle/>
          <a:p>
            <a:pPr marL="269875" lvl="1" indent="-134938">
              <a:lnSpc>
                <a:spcPts val="1875"/>
              </a:lnSpc>
              <a:buFont typeface="Arial"/>
              <a:buChar char="•"/>
            </a:pPr>
            <a:r>
              <a:rPr lang="en-US" sz="1250" dirty="0">
                <a:solidFill>
                  <a:srgbClr val="000000"/>
                </a:solidFill>
                <a:latin typeface="Source Sans Pro 3"/>
              </a:rPr>
              <a:t>Public toilets are provided with hand-sanitizers and are cleaned regularly. </a:t>
            </a:r>
          </a:p>
          <a:p>
            <a:pPr marL="269875" lvl="1" indent="-134938">
              <a:lnSpc>
                <a:spcPts val="1875"/>
              </a:lnSpc>
              <a:buFont typeface="Arial"/>
              <a:buChar char="•"/>
            </a:pPr>
            <a:r>
              <a:rPr lang="en-US" sz="1250" dirty="0">
                <a:solidFill>
                  <a:srgbClr val="000000"/>
                </a:solidFill>
                <a:latin typeface="Source Sans Pro 3"/>
              </a:rPr>
              <a:t>Signage posted outside toilets stating maximum number of guests allowed inside at the same time. </a:t>
            </a:r>
          </a:p>
          <a:p>
            <a:pPr marL="269875" lvl="1" indent="-134938">
              <a:lnSpc>
                <a:spcPts val="1875"/>
              </a:lnSpc>
              <a:buFont typeface="Arial"/>
              <a:buChar char="•"/>
            </a:pPr>
            <a:r>
              <a:rPr lang="en-US" sz="1250" dirty="0">
                <a:solidFill>
                  <a:srgbClr val="000000"/>
                </a:solidFill>
                <a:latin typeface="Source Sans Pro 3"/>
              </a:rPr>
              <a:t>Clear signage and floor markings posted  throughout our facilities promoting social distancing and hygiene.</a:t>
            </a:r>
          </a:p>
          <a:p>
            <a:pPr marL="269875" lvl="1" indent="-134938">
              <a:lnSpc>
                <a:spcPts val="1875"/>
              </a:lnSpc>
              <a:buFont typeface="Arial"/>
              <a:buChar char="•"/>
            </a:pPr>
            <a:r>
              <a:rPr lang="en-US" sz="1250" dirty="0">
                <a:solidFill>
                  <a:srgbClr val="000000"/>
                </a:solidFill>
                <a:latin typeface="Source Sans Pro 3"/>
              </a:rPr>
              <a:t>Our guest lifts are prioritized for our guests with accessibility needs, have clear signage of maximum number of guests, and are regularly cleaned. Outside lifts we provide hand-sanitizers.</a:t>
            </a:r>
          </a:p>
          <a:p>
            <a:pPr marL="269875" lvl="1" indent="-134938">
              <a:lnSpc>
                <a:spcPts val="1875"/>
              </a:lnSpc>
              <a:buFont typeface="Arial"/>
              <a:buChar char="•"/>
            </a:pPr>
            <a:r>
              <a:rPr lang="en-US" sz="1250" dirty="0">
                <a:solidFill>
                  <a:srgbClr val="000000"/>
                </a:solidFill>
                <a:latin typeface="Source Sans Pro 3"/>
              </a:rPr>
              <a:t>Group registrations are allocated to separate areas to limit crossover between events. </a:t>
            </a:r>
          </a:p>
          <a:p>
            <a:pPr marL="269875" lvl="1" indent="-134938">
              <a:lnSpc>
                <a:spcPts val="1875"/>
              </a:lnSpc>
              <a:buFont typeface="Arial"/>
              <a:buChar char="•"/>
            </a:pPr>
            <a:r>
              <a:rPr lang="en-US" sz="1250" dirty="0">
                <a:solidFill>
                  <a:srgbClr val="000000"/>
                </a:solidFill>
                <a:latin typeface="Source Sans Pro 3"/>
              </a:rPr>
              <a:t>Individual check-ins are recommended to be done by one family member to avoid queues. </a:t>
            </a:r>
          </a:p>
          <a:p>
            <a:pPr>
              <a:lnSpc>
                <a:spcPts val="1875"/>
              </a:lnSpc>
            </a:pPr>
            <a:endParaRPr lang="en-US" sz="1250" dirty="0">
              <a:solidFill>
                <a:srgbClr val="000000"/>
              </a:solidFill>
              <a:latin typeface="Source Sans Pro 3"/>
            </a:endParaRPr>
          </a:p>
        </p:txBody>
      </p:sp>
      <p:pic>
        <p:nvPicPr>
          <p:cNvPr id="7" name="Picture 7"/>
          <p:cNvPicPr>
            <a:picLocks noChangeAspect="1"/>
          </p:cNvPicPr>
          <p:nvPr/>
        </p:nvPicPr>
        <p:blipFill>
          <a:blip r:embed="rId3"/>
          <a:srcRect/>
          <a:stretch>
            <a:fillRect/>
          </a:stretch>
        </p:blipFill>
        <p:spPr>
          <a:xfrm>
            <a:off x="8848606" y="103762"/>
            <a:ext cx="766645" cy="7474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4773" y="1726447"/>
            <a:ext cx="2956096" cy="4996103"/>
            <a:chOff x="0" y="0"/>
            <a:chExt cx="3941462" cy="6661471"/>
          </a:xfrm>
        </p:grpSpPr>
        <p:pic>
          <p:nvPicPr>
            <p:cNvPr id="3" name="Picture 3"/>
            <p:cNvPicPr>
              <a:picLocks noChangeAspect="1"/>
            </p:cNvPicPr>
            <p:nvPr/>
          </p:nvPicPr>
          <p:blipFill>
            <a:blip r:embed="rId2"/>
            <a:srcRect l="11406" r="13763" b="5147"/>
            <a:stretch>
              <a:fillRect/>
            </a:stretch>
          </p:blipFill>
          <p:spPr>
            <a:xfrm>
              <a:off x="0" y="0"/>
              <a:ext cx="3941462" cy="6661471"/>
            </a:xfrm>
            <a:prstGeom prst="rect">
              <a:avLst/>
            </a:prstGeom>
          </p:spPr>
        </p:pic>
      </p:grpSp>
      <p:sp>
        <p:nvSpPr>
          <p:cNvPr id="4" name="TextBox 4"/>
          <p:cNvSpPr txBox="1"/>
          <p:nvPr/>
        </p:nvSpPr>
        <p:spPr>
          <a:xfrm>
            <a:off x="444773" y="423418"/>
            <a:ext cx="2956096" cy="425196"/>
          </a:xfrm>
          <a:prstGeom prst="rect">
            <a:avLst/>
          </a:prstGeom>
        </p:spPr>
        <p:txBody>
          <a:bodyPr lIns="0" tIns="0" rIns="0" bIns="0" rtlCol="0" anchor="t">
            <a:spAutoFit/>
          </a:bodyPr>
          <a:lstStyle/>
          <a:p>
            <a:pPr algn="just">
              <a:lnSpc>
                <a:spcPts val="2772"/>
              </a:lnSpc>
            </a:pPr>
            <a:r>
              <a:rPr lang="en-US" sz="2800" dirty="0">
                <a:solidFill>
                  <a:srgbClr val="D2B265"/>
                </a:solidFill>
                <a:latin typeface="Butler 3"/>
              </a:rPr>
              <a:t>HOTEL ROOMS</a:t>
            </a:r>
          </a:p>
        </p:txBody>
      </p:sp>
      <p:sp>
        <p:nvSpPr>
          <p:cNvPr id="5" name="TextBox 5"/>
          <p:cNvSpPr txBox="1"/>
          <p:nvPr/>
        </p:nvSpPr>
        <p:spPr>
          <a:xfrm>
            <a:off x="3676853" y="1697872"/>
            <a:ext cx="2727682" cy="5341334"/>
          </a:xfrm>
          <a:prstGeom prst="rect">
            <a:avLst/>
          </a:prstGeom>
        </p:spPr>
        <p:txBody>
          <a:bodyPr lIns="0" tIns="0" rIns="0" bIns="0" rtlCol="0" anchor="t">
            <a:spAutoFit/>
          </a:bodyPr>
          <a:lstStyle/>
          <a:p>
            <a:pPr marL="269875" lvl="1" indent="-134938">
              <a:lnSpc>
                <a:spcPts val="1850"/>
              </a:lnSpc>
              <a:buFont typeface="Arial"/>
              <a:buChar char="•"/>
            </a:pPr>
            <a:r>
              <a:rPr lang="en-US" sz="1250" dirty="0">
                <a:solidFill>
                  <a:srgbClr val="000000"/>
                </a:solidFill>
                <a:latin typeface="Source Sans Pro 3"/>
              </a:rPr>
              <a:t>We clean and sanitize bedrooms between bookings. The enhanced cleaning procedure include focusing on common touch points: switches, doorknobs, remote controls, kettles, minibar items etc. </a:t>
            </a:r>
          </a:p>
          <a:p>
            <a:pPr marL="269875" lvl="1" indent="-134938">
              <a:lnSpc>
                <a:spcPts val="1850"/>
              </a:lnSpc>
              <a:buFont typeface="Arial"/>
              <a:buChar char="•"/>
            </a:pPr>
            <a:r>
              <a:rPr lang="en-US" sz="1250" dirty="0">
                <a:solidFill>
                  <a:srgbClr val="000000"/>
                </a:solidFill>
                <a:latin typeface="Source Sans Pro 3"/>
              </a:rPr>
              <a:t>We have added UV lights in our cleaning procedure as an extra measure of sterilization – The lights are placed in the bathroom and the by the desk area.</a:t>
            </a:r>
          </a:p>
          <a:p>
            <a:pPr marL="269875" lvl="1" indent="-134938">
              <a:lnSpc>
                <a:spcPts val="1850"/>
              </a:lnSpc>
              <a:buFont typeface="Arial"/>
              <a:buChar char="•"/>
            </a:pPr>
            <a:r>
              <a:rPr lang="en-US" sz="1250" dirty="0">
                <a:solidFill>
                  <a:srgbClr val="000000"/>
                </a:solidFill>
                <a:latin typeface="Source Sans Pro 3"/>
              </a:rPr>
              <a:t>We have removed certain common touch point items from the room, I.e. In Room directory, menus, magazine. These are available on request.</a:t>
            </a:r>
          </a:p>
          <a:p>
            <a:pPr marL="269875" lvl="1" indent="-134938">
              <a:lnSpc>
                <a:spcPts val="1850"/>
              </a:lnSpc>
              <a:buFont typeface="Arial"/>
              <a:buChar char="•"/>
            </a:pPr>
            <a:r>
              <a:rPr lang="en-US" sz="1250" dirty="0">
                <a:solidFill>
                  <a:srgbClr val="000000"/>
                </a:solidFill>
                <a:latin typeface="Source Sans Pro 3"/>
              </a:rPr>
              <a:t>Glasses and cups are sterilized by UV light in rooms. Commercial dishwasher is used to clean dirty dishes and glasses</a:t>
            </a:r>
          </a:p>
          <a:p>
            <a:pPr marL="269875" lvl="1" indent="-134938">
              <a:lnSpc>
                <a:spcPts val="1850"/>
              </a:lnSpc>
              <a:buFont typeface="Arial"/>
              <a:buChar char="•"/>
            </a:pPr>
            <a:r>
              <a:rPr lang="en-US" sz="1250" dirty="0">
                <a:solidFill>
                  <a:srgbClr val="000000"/>
                </a:solidFill>
                <a:latin typeface="Source Sans Pro 3"/>
              </a:rPr>
              <a:t>We have removed stationary from the rooms. Available on request.</a:t>
            </a:r>
          </a:p>
        </p:txBody>
      </p:sp>
      <p:sp>
        <p:nvSpPr>
          <p:cNvPr id="6" name="TextBox 6"/>
          <p:cNvSpPr txBox="1"/>
          <p:nvPr/>
        </p:nvSpPr>
        <p:spPr>
          <a:xfrm>
            <a:off x="6680518" y="1697872"/>
            <a:ext cx="2727682" cy="1199174"/>
          </a:xfrm>
          <a:prstGeom prst="rect">
            <a:avLst/>
          </a:prstGeom>
        </p:spPr>
        <p:txBody>
          <a:bodyPr lIns="0" tIns="0" rIns="0" bIns="0" rtlCol="0" anchor="t">
            <a:spAutoFit/>
          </a:bodyPr>
          <a:lstStyle/>
          <a:p>
            <a:pPr marL="269875" lvl="1" indent="-134938">
              <a:lnSpc>
                <a:spcPts val="1875"/>
              </a:lnSpc>
              <a:buFont typeface="Arial"/>
              <a:buChar char="•"/>
            </a:pPr>
            <a:r>
              <a:rPr lang="en-US" sz="1250" dirty="0">
                <a:solidFill>
                  <a:srgbClr val="000000"/>
                </a:solidFill>
                <a:latin typeface="Source Sans Pro 3"/>
              </a:rPr>
              <a:t>We have removed throw pillows and bedspreads from all our standard rooms. In our other room categories, we have limited the number of throw pillows and spreads. </a:t>
            </a:r>
          </a:p>
        </p:txBody>
      </p:sp>
      <p:pic>
        <p:nvPicPr>
          <p:cNvPr id="7" name="Picture 7"/>
          <p:cNvPicPr>
            <a:picLocks noChangeAspect="1"/>
          </p:cNvPicPr>
          <p:nvPr/>
        </p:nvPicPr>
        <p:blipFill>
          <a:blip r:embed="rId3"/>
          <a:srcRect/>
          <a:stretch>
            <a:fillRect/>
          </a:stretch>
        </p:blipFill>
        <p:spPr>
          <a:xfrm>
            <a:off x="8848606" y="103762"/>
            <a:ext cx="766645" cy="7474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4773" y="1726447"/>
            <a:ext cx="2956096" cy="4996103"/>
            <a:chOff x="0" y="0"/>
            <a:chExt cx="3941462" cy="6661471"/>
          </a:xfrm>
        </p:grpSpPr>
        <p:pic>
          <p:nvPicPr>
            <p:cNvPr id="3" name="Picture 3"/>
            <p:cNvPicPr>
              <a:picLocks noChangeAspect="1"/>
            </p:cNvPicPr>
            <p:nvPr/>
          </p:nvPicPr>
          <p:blipFill>
            <a:blip r:embed="rId2"/>
            <a:srcRect l="21264" r="35061"/>
            <a:stretch>
              <a:fillRect/>
            </a:stretch>
          </p:blipFill>
          <p:spPr>
            <a:xfrm>
              <a:off x="0" y="0"/>
              <a:ext cx="3941462" cy="6661471"/>
            </a:xfrm>
            <a:prstGeom prst="rect">
              <a:avLst/>
            </a:prstGeom>
          </p:spPr>
        </p:pic>
      </p:grpSp>
      <p:sp>
        <p:nvSpPr>
          <p:cNvPr id="4" name="TextBox 4"/>
          <p:cNvSpPr txBox="1"/>
          <p:nvPr/>
        </p:nvSpPr>
        <p:spPr>
          <a:xfrm>
            <a:off x="444773" y="423418"/>
            <a:ext cx="2956096" cy="775716"/>
          </a:xfrm>
          <a:prstGeom prst="rect">
            <a:avLst/>
          </a:prstGeom>
        </p:spPr>
        <p:txBody>
          <a:bodyPr lIns="0" tIns="0" rIns="0" bIns="0" rtlCol="0" anchor="t">
            <a:spAutoFit/>
          </a:bodyPr>
          <a:lstStyle/>
          <a:p>
            <a:pPr algn="just">
              <a:lnSpc>
                <a:spcPts val="2771"/>
              </a:lnSpc>
            </a:pPr>
            <a:r>
              <a:rPr lang="en-US" sz="2800" dirty="0">
                <a:solidFill>
                  <a:srgbClr val="D2B265"/>
                </a:solidFill>
                <a:latin typeface="Butler 3"/>
              </a:rPr>
              <a:t>FITNESS </a:t>
            </a:r>
          </a:p>
          <a:p>
            <a:pPr algn="just">
              <a:lnSpc>
                <a:spcPts val="2772"/>
              </a:lnSpc>
            </a:pPr>
            <a:r>
              <a:rPr lang="en-US" sz="2799" dirty="0">
                <a:solidFill>
                  <a:srgbClr val="D2B265"/>
                </a:solidFill>
                <a:latin typeface="Butler 3"/>
              </a:rPr>
              <a:t>&amp; WELLNESS</a:t>
            </a:r>
          </a:p>
        </p:txBody>
      </p:sp>
      <p:sp>
        <p:nvSpPr>
          <p:cNvPr id="5" name="TextBox 5"/>
          <p:cNvSpPr txBox="1"/>
          <p:nvPr/>
        </p:nvSpPr>
        <p:spPr>
          <a:xfrm>
            <a:off x="3676853" y="1697872"/>
            <a:ext cx="2727682" cy="5584990"/>
          </a:xfrm>
          <a:prstGeom prst="rect">
            <a:avLst/>
          </a:prstGeom>
        </p:spPr>
        <p:txBody>
          <a:bodyPr lIns="0" tIns="0" rIns="0" bIns="0" rtlCol="0" anchor="t">
            <a:spAutoFit/>
          </a:bodyPr>
          <a:lstStyle/>
          <a:p>
            <a:pPr marL="269875" lvl="1" indent="-134938">
              <a:lnSpc>
                <a:spcPts val="1850"/>
              </a:lnSpc>
              <a:buFont typeface="Arial"/>
              <a:buChar char="•"/>
            </a:pPr>
            <a:r>
              <a:rPr lang="en-US" sz="1250" dirty="0">
                <a:solidFill>
                  <a:srgbClr val="000000"/>
                </a:solidFill>
                <a:latin typeface="Source Sans Pro 3"/>
              </a:rPr>
              <a:t>Our pool area has clear signage promoting distance between sunbathers. When required, we also extend the relaxation area to include the castle park to avoid overcrowding.</a:t>
            </a:r>
          </a:p>
          <a:p>
            <a:pPr marL="269875" lvl="1" indent="-134938">
              <a:lnSpc>
                <a:spcPts val="1850"/>
              </a:lnSpc>
              <a:buFont typeface="Arial"/>
              <a:buChar char="•"/>
            </a:pPr>
            <a:r>
              <a:rPr lang="en-US" sz="1250" dirty="0">
                <a:solidFill>
                  <a:srgbClr val="000000"/>
                </a:solidFill>
                <a:latin typeface="Source Sans Pro 3"/>
              </a:rPr>
              <a:t>The water quality in our pool and hot tubs are checked daily, and every month water samples are sent to authorities for inspection.</a:t>
            </a:r>
          </a:p>
          <a:p>
            <a:pPr marL="269875" lvl="1" indent="-134938">
              <a:lnSpc>
                <a:spcPts val="1850"/>
              </a:lnSpc>
              <a:buFont typeface="Arial"/>
              <a:buChar char="•"/>
            </a:pPr>
            <a:r>
              <a:rPr lang="en-US" sz="1250" dirty="0">
                <a:solidFill>
                  <a:srgbClr val="000000"/>
                </a:solidFill>
                <a:latin typeface="Source Sans Pro 3"/>
              </a:rPr>
              <a:t>We have introduced max seating capacity in our hot tubs &amp; saunas, indicated on clear signage.  </a:t>
            </a:r>
          </a:p>
          <a:p>
            <a:pPr marL="269875" lvl="1" indent="-134938">
              <a:lnSpc>
                <a:spcPts val="1850"/>
              </a:lnSpc>
              <a:buFont typeface="Arial"/>
              <a:buChar char="•"/>
            </a:pPr>
            <a:r>
              <a:rPr lang="en-US" sz="1250" dirty="0">
                <a:solidFill>
                  <a:srgbClr val="000000"/>
                </a:solidFill>
                <a:latin typeface="Source Sans Pro 3"/>
              </a:rPr>
              <a:t>Our gym is equipped with signage and sanitation stations for both hands and equipment. We also have an outdoor gym in the park with plenty of space.</a:t>
            </a:r>
          </a:p>
          <a:p>
            <a:pPr marL="269875" lvl="1" indent="-134938">
              <a:lnSpc>
                <a:spcPts val="1850"/>
              </a:lnSpc>
              <a:buFont typeface="Arial"/>
              <a:buChar char="•"/>
            </a:pPr>
            <a:r>
              <a:rPr lang="en-US" sz="1250" dirty="0">
                <a:solidFill>
                  <a:srgbClr val="000000"/>
                </a:solidFill>
                <a:latin typeface="Source Sans Pro 3"/>
              </a:rPr>
              <a:t>In our castle park you can play </a:t>
            </a:r>
            <a:r>
              <a:rPr lang="en-US" sz="1250" dirty="0" err="1">
                <a:solidFill>
                  <a:srgbClr val="000000"/>
                </a:solidFill>
                <a:latin typeface="Source Sans Pro 3"/>
              </a:rPr>
              <a:t>minigolf</a:t>
            </a:r>
            <a:r>
              <a:rPr lang="en-US" sz="1250" dirty="0">
                <a:solidFill>
                  <a:srgbClr val="000000"/>
                </a:solidFill>
                <a:latin typeface="Source Sans Pro 3"/>
              </a:rPr>
              <a:t>, boule, croquet, and other games. The equipment is wiped down after every use. </a:t>
            </a:r>
          </a:p>
          <a:p>
            <a:pPr>
              <a:lnSpc>
                <a:spcPts val="1850"/>
              </a:lnSpc>
            </a:pPr>
            <a:endParaRPr lang="en-US" sz="1250" dirty="0">
              <a:solidFill>
                <a:srgbClr val="000000"/>
              </a:solidFill>
              <a:latin typeface="Source Sans Pro 3"/>
            </a:endParaRPr>
          </a:p>
        </p:txBody>
      </p:sp>
      <p:sp>
        <p:nvSpPr>
          <p:cNvPr id="6" name="TextBox 6"/>
          <p:cNvSpPr txBox="1"/>
          <p:nvPr/>
        </p:nvSpPr>
        <p:spPr>
          <a:xfrm>
            <a:off x="6680518" y="1697872"/>
            <a:ext cx="2727682" cy="2904770"/>
          </a:xfrm>
          <a:prstGeom prst="rect">
            <a:avLst/>
          </a:prstGeom>
        </p:spPr>
        <p:txBody>
          <a:bodyPr lIns="0" tIns="0" rIns="0" bIns="0" rtlCol="0" anchor="t">
            <a:spAutoFit/>
          </a:bodyPr>
          <a:lstStyle/>
          <a:p>
            <a:pPr marL="269875" lvl="1" indent="-134938">
              <a:lnSpc>
                <a:spcPts val="1875"/>
              </a:lnSpc>
              <a:buFont typeface="Arial"/>
              <a:buChar char="•"/>
            </a:pPr>
            <a:r>
              <a:rPr lang="en-US" sz="1250" dirty="0">
                <a:solidFill>
                  <a:srgbClr val="000000"/>
                </a:solidFill>
                <a:latin typeface="Source Sans Pro 3"/>
              </a:rPr>
              <a:t>There are two running paths adjacent to the park: 2,5km and 7km – maps available in the reception</a:t>
            </a:r>
          </a:p>
          <a:p>
            <a:pPr marL="269875" lvl="1" indent="-134938">
              <a:lnSpc>
                <a:spcPts val="1875"/>
              </a:lnSpc>
              <a:buFont typeface="Arial"/>
              <a:buChar char="•"/>
            </a:pPr>
            <a:r>
              <a:rPr lang="en-US" sz="1250" dirty="0">
                <a:solidFill>
                  <a:srgbClr val="000000"/>
                </a:solidFill>
                <a:latin typeface="Source Sans Pro 3"/>
              </a:rPr>
              <a:t>Fun quiz for adults &amp; kids are available in the park – answer sheets and pens can be collected in the reception.</a:t>
            </a:r>
          </a:p>
          <a:p>
            <a:pPr marL="269875" lvl="1" indent="-134938">
              <a:lnSpc>
                <a:spcPts val="1875"/>
              </a:lnSpc>
              <a:buFont typeface="Arial"/>
              <a:buChar char="•"/>
            </a:pPr>
            <a:r>
              <a:rPr lang="en-US" sz="1250" dirty="0">
                <a:solidFill>
                  <a:srgbClr val="000000"/>
                </a:solidFill>
                <a:latin typeface="Source Sans Pro 3"/>
              </a:rPr>
              <a:t>The park is well suited for relaxation, walks, yoga etc. </a:t>
            </a:r>
          </a:p>
          <a:p>
            <a:pPr marL="269875" lvl="1" indent="-134938">
              <a:lnSpc>
                <a:spcPts val="1875"/>
              </a:lnSpc>
              <a:buFont typeface="Arial"/>
              <a:buChar char="•"/>
            </a:pPr>
            <a:r>
              <a:rPr lang="en-US" sz="1250" dirty="0">
                <a:solidFill>
                  <a:srgbClr val="000000"/>
                </a:solidFill>
                <a:latin typeface="Source Sans Pro 3"/>
              </a:rPr>
              <a:t>The beach and the fishing village </a:t>
            </a:r>
            <a:r>
              <a:rPr lang="en-US" sz="1250" dirty="0" err="1">
                <a:solidFill>
                  <a:srgbClr val="000000"/>
                </a:solidFill>
                <a:latin typeface="Source Sans Pro 3"/>
              </a:rPr>
              <a:t>Ålabodarna</a:t>
            </a:r>
            <a:r>
              <a:rPr lang="en-US" sz="1250" dirty="0">
                <a:solidFill>
                  <a:srgbClr val="000000"/>
                </a:solidFill>
                <a:latin typeface="Source Sans Pro 3"/>
              </a:rPr>
              <a:t> is only three minutes’ walk thru the castle park</a:t>
            </a:r>
          </a:p>
        </p:txBody>
      </p:sp>
      <p:pic>
        <p:nvPicPr>
          <p:cNvPr id="7" name="Picture 7"/>
          <p:cNvPicPr>
            <a:picLocks noChangeAspect="1"/>
          </p:cNvPicPr>
          <p:nvPr/>
        </p:nvPicPr>
        <p:blipFill>
          <a:blip r:embed="rId3"/>
          <a:srcRect/>
          <a:stretch>
            <a:fillRect/>
          </a:stretch>
        </p:blipFill>
        <p:spPr>
          <a:xfrm>
            <a:off x="8848606" y="103762"/>
            <a:ext cx="766645" cy="7474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4773" y="1735972"/>
            <a:ext cx="2956096" cy="4996103"/>
            <a:chOff x="0" y="0"/>
            <a:chExt cx="3941462" cy="6661471"/>
          </a:xfrm>
        </p:grpSpPr>
        <p:pic>
          <p:nvPicPr>
            <p:cNvPr id="3" name="Picture 3"/>
            <p:cNvPicPr>
              <a:picLocks noChangeAspect="1"/>
            </p:cNvPicPr>
            <p:nvPr/>
          </p:nvPicPr>
          <p:blipFill>
            <a:blip r:embed="rId2"/>
            <a:srcRect l="2760" t="237" r="29213" b="13533"/>
            <a:stretch>
              <a:fillRect/>
            </a:stretch>
          </p:blipFill>
          <p:spPr>
            <a:xfrm>
              <a:off x="0" y="0"/>
              <a:ext cx="3941462" cy="6661471"/>
            </a:xfrm>
            <a:prstGeom prst="rect">
              <a:avLst/>
            </a:prstGeom>
          </p:spPr>
        </p:pic>
      </p:grpSp>
      <p:sp>
        <p:nvSpPr>
          <p:cNvPr id="4" name="TextBox 4"/>
          <p:cNvSpPr txBox="1"/>
          <p:nvPr/>
        </p:nvSpPr>
        <p:spPr>
          <a:xfrm>
            <a:off x="444773" y="423418"/>
            <a:ext cx="2956096" cy="425196"/>
          </a:xfrm>
          <a:prstGeom prst="rect">
            <a:avLst/>
          </a:prstGeom>
        </p:spPr>
        <p:txBody>
          <a:bodyPr lIns="0" tIns="0" rIns="0" bIns="0" rtlCol="0" anchor="t">
            <a:spAutoFit/>
          </a:bodyPr>
          <a:lstStyle/>
          <a:p>
            <a:pPr algn="just">
              <a:lnSpc>
                <a:spcPts val="2772"/>
              </a:lnSpc>
            </a:pPr>
            <a:r>
              <a:rPr lang="en-US" sz="2800">
                <a:solidFill>
                  <a:srgbClr val="D2B265"/>
                </a:solidFill>
                <a:latin typeface="Butler 3"/>
              </a:rPr>
              <a:t>CONFERENCE</a:t>
            </a:r>
          </a:p>
        </p:txBody>
      </p:sp>
      <p:sp>
        <p:nvSpPr>
          <p:cNvPr id="5" name="TextBox 5"/>
          <p:cNvSpPr txBox="1"/>
          <p:nvPr/>
        </p:nvSpPr>
        <p:spPr>
          <a:xfrm>
            <a:off x="3676852" y="1707397"/>
            <a:ext cx="2727682" cy="5097678"/>
          </a:xfrm>
          <a:prstGeom prst="rect">
            <a:avLst/>
          </a:prstGeom>
        </p:spPr>
        <p:txBody>
          <a:bodyPr lIns="0" tIns="0" rIns="0" bIns="0" rtlCol="0" anchor="t">
            <a:spAutoFit/>
          </a:bodyPr>
          <a:lstStyle/>
          <a:p>
            <a:pPr marL="269875" lvl="1" indent="-134938">
              <a:lnSpc>
                <a:spcPts val="1850"/>
              </a:lnSpc>
              <a:buFont typeface="Arial"/>
              <a:buChar char="•"/>
            </a:pPr>
            <a:r>
              <a:rPr lang="en-US" sz="1200" b="1" dirty="0">
                <a:solidFill>
                  <a:srgbClr val="000000"/>
                </a:solidFill>
                <a:latin typeface="Arial" panose="020B0604020202020204" pitchFamily="34" charset="0"/>
                <a:cs typeface="Arial" panose="020B0604020202020204" pitchFamily="34" charset="0"/>
              </a:rPr>
              <a:t>We are equipped for digital and hybrid meetings, utilizing modern and easy-to-use technology that can be pre-booked.</a:t>
            </a:r>
          </a:p>
          <a:p>
            <a:pPr marL="269875" lvl="1" indent="-134938">
              <a:lnSpc>
                <a:spcPts val="1850"/>
              </a:lnSpc>
              <a:buFont typeface="Arial"/>
              <a:buChar char="•"/>
            </a:pPr>
            <a:r>
              <a:rPr lang="en-US" sz="1250" dirty="0">
                <a:solidFill>
                  <a:srgbClr val="000000"/>
                </a:solidFill>
                <a:latin typeface="Source Sans Pro 3"/>
              </a:rPr>
              <a:t>We have large and spacious facilities, both indoor and outdoor, enabling comfortable and airy meetings.</a:t>
            </a:r>
          </a:p>
          <a:p>
            <a:pPr marL="269875" lvl="1" indent="-134938">
              <a:lnSpc>
                <a:spcPts val="1850"/>
              </a:lnSpc>
              <a:buFont typeface="Arial"/>
              <a:buChar char="•"/>
            </a:pPr>
            <a:r>
              <a:rPr lang="en-US" sz="1250" dirty="0">
                <a:solidFill>
                  <a:srgbClr val="000000"/>
                </a:solidFill>
                <a:latin typeface="Source Sans Pro 3"/>
              </a:rPr>
              <a:t> With 26 conference rooms of various sizes, we can accommodate several groups without risking a crowded environment.</a:t>
            </a:r>
          </a:p>
          <a:p>
            <a:pPr marL="269875" lvl="1" indent="-134938">
              <a:lnSpc>
                <a:spcPts val="1850"/>
              </a:lnSpc>
              <a:buFont typeface="Arial"/>
              <a:buChar char="•"/>
            </a:pPr>
            <a:r>
              <a:rPr lang="en-US" sz="1250" dirty="0">
                <a:solidFill>
                  <a:srgbClr val="000000"/>
                </a:solidFill>
                <a:latin typeface="Source Sans Pro 3"/>
              </a:rPr>
              <a:t>The seating capacity in our conference rooms is reduced by more than 50% which ensures spacious and safe environment for meetings. </a:t>
            </a:r>
          </a:p>
          <a:p>
            <a:pPr marL="269875" lvl="1" indent="-134938">
              <a:lnSpc>
                <a:spcPts val="1850"/>
              </a:lnSpc>
              <a:buFont typeface="Arial"/>
              <a:buChar char="•"/>
            </a:pPr>
            <a:r>
              <a:rPr lang="en-US" sz="1250" dirty="0">
                <a:solidFill>
                  <a:srgbClr val="000000"/>
                </a:solidFill>
                <a:latin typeface="Source Sans Pro 3"/>
              </a:rPr>
              <a:t>We can also recommend utilizing our beautiful outdoor surroundings for walk &amp; talk, and any type of outdoor meeting when the weather allows.</a:t>
            </a:r>
          </a:p>
          <a:p>
            <a:pPr>
              <a:lnSpc>
                <a:spcPts val="1850"/>
              </a:lnSpc>
            </a:pPr>
            <a:endParaRPr lang="en-US" sz="1250" dirty="0">
              <a:solidFill>
                <a:srgbClr val="000000"/>
              </a:solidFill>
              <a:latin typeface="Source Sans Pro 3"/>
            </a:endParaRPr>
          </a:p>
        </p:txBody>
      </p:sp>
      <p:sp>
        <p:nvSpPr>
          <p:cNvPr id="6" name="TextBox 6"/>
          <p:cNvSpPr txBox="1"/>
          <p:nvPr/>
        </p:nvSpPr>
        <p:spPr>
          <a:xfrm>
            <a:off x="6680518" y="1707397"/>
            <a:ext cx="2727682" cy="4366708"/>
          </a:xfrm>
          <a:prstGeom prst="rect">
            <a:avLst/>
          </a:prstGeom>
        </p:spPr>
        <p:txBody>
          <a:bodyPr lIns="0" tIns="0" rIns="0" bIns="0" rtlCol="0" anchor="t">
            <a:spAutoFit/>
          </a:bodyPr>
          <a:lstStyle/>
          <a:p>
            <a:pPr marL="269875" lvl="1" indent="-134938">
              <a:lnSpc>
                <a:spcPts val="1875"/>
              </a:lnSpc>
              <a:buFont typeface="Arial"/>
              <a:buChar char="•"/>
            </a:pPr>
            <a:r>
              <a:rPr lang="en-US" sz="1250" dirty="0">
                <a:solidFill>
                  <a:srgbClr val="000000"/>
                </a:solidFill>
                <a:latin typeface="Source Sans Pro 3"/>
              </a:rPr>
              <a:t>Our conference rooms are wiped down &amp; cleaned after each group, with focus on surfaces, technical equipment, doorknobs etc. Table are left clear of pads and</a:t>
            </a:r>
          </a:p>
          <a:p>
            <a:pPr marL="269875" lvl="1" indent="-134938">
              <a:lnSpc>
                <a:spcPts val="1875"/>
              </a:lnSpc>
              <a:buFont typeface="Arial"/>
              <a:buChar char="•"/>
            </a:pPr>
            <a:r>
              <a:rPr lang="en-US" sz="1250" dirty="0">
                <a:solidFill>
                  <a:srgbClr val="000000"/>
                </a:solidFill>
                <a:latin typeface="Source Sans Pro 3"/>
              </a:rPr>
              <a:t>Sterilized markers, </a:t>
            </a:r>
            <a:r>
              <a:rPr lang="en-US" sz="1250" dirty="0" err="1">
                <a:solidFill>
                  <a:srgbClr val="000000"/>
                </a:solidFill>
                <a:latin typeface="Source Sans Pro 3"/>
              </a:rPr>
              <a:t>pens,pads</a:t>
            </a:r>
            <a:r>
              <a:rPr lang="en-US" sz="1250" dirty="0">
                <a:solidFill>
                  <a:srgbClr val="000000"/>
                </a:solidFill>
                <a:latin typeface="Source Sans Pro 3"/>
              </a:rPr>
              <a:t> and high lighters for whiteboard/flipcharts are available from the Conference host.</a:t>
            </a:r>
          </a:p>
          <a:p>
            <a:pPr marL="269875" lvl="1" indent="-134938">
              <a:lnSpc>
                <a:spcPts val="1875"/>
              </a:lnSpc>
              <a:buFont typeface="Arial"/>
              <a:buChar char="•"/>
            </a:pPr>
            <a:r>
              <a:rPr lang="en-US" sz="1250" dirty="0">
                <a:solidFill>
                  <a:srgbClr val="000000"/>
                </a:solidFill>
                <a:latin typeface="Source Sans Pro 3"/>
              </a:rPr>
              <a:t>Coffee breaks are divided in several locations as required. Floor markings and clear signage posted, as well as hand-sanitation stations.</a:t>
            </a:r>
          </a:p>
          <a:p>
            <a:pPr marL="269875" lvl="1" indent="-134938">
              <a:lnSpc>
                <a:spcPts val="1875"/>
              </a:lnSpc>
              <a:buFont typeface="Arial"/>
              <a:buChar char="•"/>
            </a:pPr>
            <a:r>
              <a:rPr lang="en-US" sz="1250" dirty="0">
                <a:solidFill>
                  <a:srgbClr val="000000"/>
                </a:solidFill>
                <a:latin typeface="Source Sans Pro 3"/>
              </a:rPr>
              <a:t>Lunch &amp; dinners are served at the table. We have reduced our seating capacity in the restaurant by more than 50% to ensure the area is spacious and safe for our guests.</a:t>
            </a:r>
          </a:p>
        </p:txBody>
      </p:sp>
      <p:sp>
        <p:nvSpPr>
          <p:cNvPr id="7" name="TextBox 7"/>
          <p:cNvSpPr txBox="1"/>
          <p:nvPr/>
        </p:nvSpPr>
        <p:spPr>
          <a:xfrm>
            <a:off x="3889866" y="423418"/>
            <a:ext cx="4469742" cy="1002647"/>
          </a:xfrm>
          <a:prstGeom prst="rect">
            <a:avLst/>
          </a:prstGeom>
        </p:spPr>
        <p:txBody>
          <a:bodyPr lIns="0" tIns="0" rIns="0" bIns="0" rtlCol="0" anchor="t">
            <a:spAutoFit/>
          </a:bodyPr>
          <a:lstStyle/>
          <a:p>
            <a:pPr marL="0" lvl="0" indent="0" algn="l">
              <a:lnSpc>
                <a:spcPts val="1959"/>
              </a:lnSpc>
              <a:spcBef>
                <a:spcPct val="0"/>
              </a:spcBef>
            </a:pPr>
            <a:r>
              <a:rPr lang="en-US" sz="1200" b="1" dirty="0">
                <a:solidFill>
                  <a:srgbClr val="525151"/>
                </a:solidFill>
                <a:latin typeface="Arial" panose="020B0604020202020204" pitchFamily="34" charset="0"/>
                <a:cs typeface="Arial" panose="020B0604020202020204" pitchFamily="34" charset="0"/>
              </a:rPr>
              <a:t>During th</a:t>
            </a:r>
            <a:r>
              <a:rPr lang="en-US" sz="1200" b="1" u="none" dirty="0">
                <a:solidFill>
                  <a:srgbClr val="525151"/>
                </a:solidFill>
                <a:latin typeface="Arial" panose="020B0604020202020204" pitchFamily="34" charset="0"/>
                <a:cs typeface="Arial" panose="020B0604020202020204" pitchFamily="34" charset="0"/>
              </a:rPr>
              <a:t>e situation with Covid-19, we have introduced flexible and beneficial cancellation policies for all types of bookings. Please contact bokning@orenasslott.com for more information</a:t>
            </a:r>
          </a:p>
        </p:txBody>
      </p:sp>
      <p:pic>
        <p:nvPicPr>
          <p:cNvPr id="8" name="Picture 8"/>
          <p:cNvPicPr>
            <a:picLocks noChangeAspect="1"/>
          </p:cNvPicPr>
          <p:nvPr/>
        </p:nvPicPr>
        <p:blipFill>
          <a:blip r:embed="rId3"/>
          <a:srcRect/>
          <a:stretch>
            <a:fillRect/>
          </a:stretch>
        </p:blipFill>
        <p:spPr>
          <a:xfrm>
            <a:off x="8848606" y="103762"/>
            <a:ext cx="766645" cy="7474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4773" y="1726447"/>
            <a:ext cx="5695574" cy="4996103"/>
            <a:chOff x="0" y="0"/>
            <a:chExt cx="7594099" cy="6661471"/>
          </a:xfrm>
        </p:grpSpPr>
        <p:pic>
          <p:nvPicPr>
            <p:cNvPr id="3" name="Picture 3"/>
            <p:cNvPicPr>
              <a:picLocks noChangeAspect="1"/>
            </p:cNvPicPr>
            <p:nvPr/>
          </p:nvPicPr>
          <p:blipFill>
            <a:blip r:embed="rId2"/>
            <a:srcRect l="1709" t="34606" b="728"/>
            <a:stretch>
              <a:fillRect/>
            </a:stretch>
          </p:blipFill>
          <p:spPr>
            <a:xfrm>
              <a:off x="0" y="0"/>
              <a:ext cx="7594099" cy="6661471"/>
            </a:xfrm>
            <a:prstGeom prst="rect">
              <a:avLst/>
            </a:prstGeom>
          </p:spPr>
        </p:pic>
      </p:grpSp>
      <p:sp>
        <p:nvSpPr>
          <p:cNvPr id="4" name="TextBox 4"/>
          <p:cNvSpPr txBox="1"/>
          <p:nvPr/>
        </p:nvSpPr>
        <p:spPr>
          <a:xfrm>
            <a:off x="444773" y="423418"/>
            <a:ext cx="2956096" cy="425196"/>
          </a:xfrm>
          <a:prstGeom prst="rect">
            <a:avLst/>
          </a:prstGeom>
        </p:spPr>
        <p:txBody>
          <a:bodyPr lIns="0" tIns="0" rIns="0" bIns="0" rtlCol="0" anchor="t">
            <a:spAutoFit/>
          </a:bodyPr>
          <a:lstStyle/>
          <a:p>
            <a:pPr algn="just">
              <a:lnSpc>
                <a:spcPts val="2772"/>
              </a:lnSpc>
            </a:pPr>
            <a:r>
              <a:rPr lang="en-US" sz="2800">
                <a:solidFill>
                  <a:srgbClr val="D2B265"/>
                </a:solidFill>
                <a:latin typeface="Butler 3"/>
              </a:rPr>
              <a:t>CONFERENCE</a:t>
            </a:r>
          </a:p>
        </p:txBody>
      </p:sp>
      <p:sp>
        <p:nvSpPr>
          <p:cNvPr id="5" name="TextBox 5"/>
          <p:cNvSpPr txBox="1"/>
          <p:nvPr/>
        </p:nvSpPr>
        <p:spPr>
          <a:xfrm>
            <a:off x="6680518" y="1697872"/>
            <a:ext cx="2727682" cy="3148426"/>
          </a:xfrm>
          <a:prstGeom prst="rect">
            <a:avLst/>
          </a:prstGeom>
        </p:spPr>
        <p:txBody>
          <a:bodyPr lIns="0" tIns="0" rIns="0" bIns="0" rtlCol="0" anchor="t">
            <a:spAutoFit/>
          </a:bodyPr>
          <a:lstStyle/>
          <a:p>
            <a:pPr marL="269875" lvl="1" indent="-134938">
              <a:lnSpc>
                <a:spcPts val="1875"/>
              </a:lnSpc>
              <a:buFont typeface="Arial"/>
              <a:buChar char="•"/>
            </a:pPr>
            <a:r>
              <a:rPr lang="en-US" sz="1250" dirty="0">
                <a:solidFill>
                  <a:srgbClr val="000000"/>
                </a:solidFill>
                <a:latin typeface="Source Sans Pro 3"/>
              </a:rPr>
              <a:t>The conference building is equipped with clear signage and floor markings. Hand sanitation stations in several areas.</a:t>
            </a:r>
          </a:p>
          <a:p>
            <a:pPr marL="269875" lvl="1" indent="-134938">
              <a:lnSpc>
                <a:spcPts val="1875"/>
              </a:lnSpc>
              <a:buFont typeface="Arial"/>
              <a:buChar char="•"/>
            </a:pPr>
            <a:r>
              <a:rPr lang="en-US" sz="1250" dirty="0">
                <a:solidFill>
                  <a:srgbClr val="000000"/>
                </a:solidFill>
                <a:latin typeface="Source Sans Pro 3"/>
              </a:rPr>
              <a:t>All conference rooms are equipped with hand sanitizer</a:t>
            </a:r>
          </a:p>
          <a:p>
            <a:pPr marL="269875" lvl="1" indent="-134938">
              <a:lnSpc>
                <a:spcPts val="1875"/>
              </a:lnSpc>
              <a:buFont typeface="Arial"/>
              <a:buChar char="•"/>
            </a:pPr>
            <a:r>
              <a:rPr lang="en-US" sz="1250" dirty="0">
                <a:solidFill>
                  <a:srgbClr val="000000"/>
                </a:solidFill>
                <a:latin typeface="Source Sans Pro 3"/>
              </a:rPr>
              <a:t>All toilets in the conference building has hand sanitizer, and are cleaned regularly throughout the day</a:t>
            </a:r>
          </a:p>
          <a:p>
            <a:pPr marL="269875" lvl="1" indent="-134938">
              <a:lnSpc>
                <a:spcPts val="1875"/>
              </a:lnSpc>
              <a:buFont typeface="Arial"/>
              <a:buChar char="•"/>
            </a:pPr>
            <a:r>
              <a:rPr lang="en-US" sz="1250" dirty="0">
                <a:solidFill>
                  <a:srgbClr val="000000"/>
                </a:solidFill>
                <a:latin typeface="Source Sans Pro 3"/>
              </a:rPr>
              <a:t>We have several options for breakout rooms where guests can sit at a comfortable distance from each other</a:t>
            </a:r>
          </a:p>
        </p:txBody>
      </p:sp>
      <p:pic>
        <p:nvPicPr>
          <p:cNvPr id="6" name="Picture 6"/>
          <p:cNvPicPr>
            <a:picLocks noChangeAspect="1"/>
          </p:cNvPicPr>
          <p:nvPr/>
        </p:nvPicPr>
        <p:blipFill>
          <a:blip r:embed="rId3"/>
          <a:srcRect/>
          <a:stretch>
            <a:fillRect/>
          </a:stretch>
        </p:blipFill>
        <p:spPr>
          <a:xfrm>
            <a:off x="8848606" y="103762"/>
            <a:ext cx="766645" cy="7474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1534</Words>
  <Application>Microsoft Office PowerPoint</Application>
  <PresentationFormat>Anpassad</PresentationFormat>
  <Paragraphs>92</Paragraphs>
  <Slides>11</Slides>
  <Notes>0</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11</vt:i4>
      </vt:variant>
    </vt:vector>
  </HeadingPairs>
  <TitlesOfParts>
    <vt:vector size="21" baseType="lpstr">
      <vt:lpstr>Arial</vt:lpstr>
      <vt:lpstr>Butler 1</vt:lpstr>
      <vt:lpstr>Source Sans Pro 1 Bold</vt:lpstr>
      <vt:lpstr>Source Sans Pro 3</vt:lpstr>
      <vt:lpstr>Homemade Apple</vt:lpstr>
      <vt:lpstr>Calibri</vt:lpstr>
      <vt:lpstr>Butler 2</vt:lpstr>
      <vt:lpstr>Source Sans Pro 2</vt:lpstr>
      <vt:lpstr>Butler 3</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Orenas Slott Safe Stay</dc:title>
  <dc:creator>Mikael Petersson</dc:creator>
  <cp:lastModifiedBy>Mikael Petersson</cp:lastModifiedBy>
  <cp:revision>17</cp:revision>
  <dcterms:created xsi:type="dcterms:W3CDTF">2006-08-16T00:00:00Z</dcterms:created>
  <dcterms:modified xsi:type="dcterms:W3CDTF">2020-09-07T12:22:43Z</dcterms:modified>
  <dc:identifier>DAD_-WJBCl4</dc:identifier>
</cp:coreProperties>
</file>